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90" r:id="rId2"/>
    <p:sldId id="292" r:id="rId3"/>
    <p:sldId id="293" r:id="rId4"/>
    <p:sldId id="550" r:id="rId5"/>
    <p:sldId id="295" r:id="rId6"/>
    <p:sldId id="294" r:id="rId7"/>
    <p:sldId id="291" r:id="rId8"/>
    <p:sldId id="296" r:id="rId9"/>
    <p:sldId id="297" r:id="rId10"/>
    <p:sldId id="298" r:id="rId11"/>
    <p:sldId id="299" r:id="rId12"/>
    <p:sldId id="300" r:id="rId13"/>
    <p:sldId id="301" r:id="rId14"/>
    <p:sldId id="302" r:id="rId15"/>
    <p:sldId id="303" r:id="rId16"/>
    <p:sldId id="304" r:id="rId17"/>
    <p:sldId id="305" r:id="rId18"/>
    <p:sldId id="306" r:id="rId19"/>
    <p:sldId id="307" r:id="rId20"/>
    <p:sldId id="308" r:id="rId21"/>
    <p:sldId id="309" r:id="rId22"/>
    <p:sldId id="310" r:id="rId23"/>
    <p:sldId id="311" r:id="rId24"/>
    <p:sldId id="312" r:id="rId25"/>
    <p:sldId id="313" r:id="rId26"/>
    <p:sldId id="314" r:id="rId27"/>
    <p:sldId id="315" r:id="rId28"/>
    <p:sldId id="316" r:id="rId29"/>
    <p:sldId id="317" r:id="rId30"/>
    <p:sldId id="318" r:id="rId31"/>
    <p:sldId id="319" r:id="rId32"/>
    <p:sldId id="320" r:id="rId33"/>
    <p:sldId id="321" r:id="rId34"/>
    <p:sldId id="322" r:id="rId35"/>
    <p:sldId id="323" r:id="rId36"/>
    <p:sldId id="324" r:id="rId37"/>
    <p:sldId id="325" r:id="rId38"/>
    <p:sldId id="326" r:id="rId39"/>
    <p:sldId id="327" r:id="rId40"/>
    <p:sldId id="328" r:id="rId41"/>
    <p:sldId id="329" r:id="rId42"/>
    <p:sldId id="330" r:id="rId43"/>
    <p:sldId id="331" r:id="rId44"/>
    <p:sldId id="332" r:id="rId45"/>
    <p:sldId id="333" r:id="rId46"/>
    <p:sldId id="334" r:id="rId47"/>
    <p:sldId id="335" r:id="rId48"/>
    <p:sldId id="336" r:id="rId49"/>
    <p:sldId id="337" r:id="rId50"/>
    <p:sldId id="338" r:id="rId51"/>
    <p:sldId id="339" r:id="rId52"/>
    <p:sldId id="340" r:id="rId53"/>
    <p:sldId id="341" r:id="rId54"/>
    <p:sldId id="342" r:id="rId55"/>
    <p:sldId id="343" r:id="rId56"/>
    <p:sldId id="344" r:id="rId57"/>
    <p:sldId id="345" r:id="rId58"/>
    <p:sldId id="346" r:id="rId59"/>
    <p:sldId id="347" r:id="rId60"/>
    <p:sldId id="348" r:id="rId61"/>
    <p:sldId id="349" r:id="rId62"/>
    <p:sldId id="350" r:id="rId63"/>
    <p:sldId id="351" r:id="rId64"/>
    <p:sldId id="352" r:id="rId65"/>
    <p:sldId id="353" r:id="rId66"/>
    <p:sldId id="354" r:id="rId67"/>
    <p:sldId id="355" r:id="rId68"/>
    <p:sldId id="356" r:id="rId69"/>
    <p:sldId id="357" r:id="rId70"/>
    <p:sldId id="358" r:id="rId71"/>
    <p:sldId id="359" r:id="rId72"/>
    <p:sldId id="360" r:id="rId73"/>
    <p:sldId id="361" r:id="rId74"/>
    <p:sldId id="362" r:id="rId75"/>
    <p:sldId id="363" r:id="rId76"/>
    <p:sldId id="364" r:id="rId77"/>
    <p:sldId id="365" r:id="rId78"/>
    <p:sldId id="366" r:id="rId79"/>
    <p:sldId id="367" r:id="rId80"/>
    <p:sldId id="368" r:id="rId81"/>
    <p:sldId id="369" r:id="rId82"/>
    <p:sldId id="370" r:id="rId83"/>
    <p:sldId id="371" r:id="rId84"/>
    <p:sldId id="373" r:id="rId85"/>
    <p:sldId id="374" r:id="rId86"/>
    <p:sldId id="375" r:id="rId87"/>
    <p:sldId id="376" r:id="rId88"/>
    <p:sldId id="372" r:id="rId89"/>
    <p:sldId id="377" r:id="rId90"/>
    <p:sldId id="378" r:id="rId91"/>
    <p:sldId id="379" r:id="rId92"/>
    <p:sldId id="380" r:id="rId93"/>
    <p:sldId id="381" r:id="rId94"/>
    <p:sldId id="382" r:id="rId95"/>
    <p:sldId id="383" r:id="rId96"/>
    <p:sldId id="384" r:id="rId97"/>
    <p:sldId id="385" r:id="rId98"/>
    <p:sldId id="386" r:id="rId99"/>
    <p:sldId id="387" r:id="rId100"/>
    <p:sldId id="388" r:id="rId101"/>
    <p:sldId id="389" r:id="rId102"/>
    <p:sldId id="390" r:id="rId103"/>
    <p:sldId id="391" r:id="rId104"/>
    <p:sldId id="392" r:id="rId105"/>
    <p:sldId id="393" r:id="rId106"/>
    <p:sldId id="394" r:id="rId107"/>
    <p:sldId id="395" r:id="rId108"/>
    <p:sldId id="396" r:id="rId109"/>
    <p:sldId id="397" r:id="rId110"/>
    <p:sldId id="398" r:id="rId111"/>
    <p:sldId id="399" r:id="rId112"/>
    <p:sldId id="400" r:id="rId113"/>
    <p:sldId id="401" r:id="rId114"/>
    <p:sldId id="402" r:id="rId115"/>
    <p:sldId id="403" r:id="rId116"/>
    <p:sldId id="405" r:id="rId117"/>
    <p:sldId id="406" r:id="rId118"/>
    <p:sldId id="407" r:id="rId119"/>
    <p:sldId id="404" r:id="rId120"/>
    <p:sldId id="408" r:id="rId121"/>
    <p:sldId id="409" r:id="rId122"/>
    <p:sldId id="410" r:id="rId123"/>
    <p:sldId id="411" r:id="rId124"/>
    <p:sldId id="412" r:id="rId125"/>
    <p:sldId id="413" r:id="rId126"/>
    <p:sldId id="414" r:id="rId127"/>
    <p:sldId id="415" r:id="rId128"/>
    <p:sldId id="416" r:id="rId129"/>
    <p:sldId id="417" r:id="rId130"/>
    <p:sldId id="419" r:id="rId131"/>
    <p:sldId id="418" r:id="rId132"/>
    <p:sldId id="420" r:id="rId133"/>
    <p:sldId id="421" r:id="rId134"/>
    <p:sldId id="422" r:id="rId135"/>
    <p:sldId id="423" r:id="rId136"/>
    <p:sldId id="424" r:id="rId137"/>
    <p:sldId id="425" r:id="rId138"/>
    <p:sldId id="426" r:id="rId139"/>
    <p:sldId id="427" r:id="rId140"/>
    <p:sldId id="428" r:id="rId141"/>
    <p:sldId id="429" r:id="rId142"/>
    <p:sldId id="430" r:id="rId143"/>
    <p:sldId id="431" r:id="rId144"/>
    <p:sldId id="432" r:id="rId145"/>
    <p:sldId id="433" r:id="rId146"/>
    <p:sldId id="434" r:id="rId147"/>
    <p:sldId id="435" r:id="rId148"/>
    <p:sldId id="436" r:id="rId149"/>
    <p:sldId id="437" r:id="rId150"/>
    <p:sldId id="438" r:id="rId151"/>
    <p:sldId id="439" r:id="rId152"/>
    <p:sldId id="440" r:id="rId153"/>
    <p:sldId id="441" r:id="rId154"/>
    <p:sldId id="442" r:id="rId155"/>
    <p:sldId id="443" r:id="rId156"/>
    <p:sldId id="444" r:id="rId157"/>
    <p:sldId id="446" r:id="rId158"/>
    <p:sldId id="445" r:id="rId159"/>
    <p:sldId id="447" r:id="rId160"/>
    <p:sldId id="448" r:id="rId161"/>
    <p:sldId id="449" r:id="rId162"/>
    <p:sldId id="450" r:id="rId163"/>
    <p:sldId id="451" r:id="rId164"/>
    <p:sldId id="452" r:id="rId165"/>
    <p:sldId id="453" r:id="rId166"/>
    <p:sldId id="454" r:id="rId167"/>
    <p:sldId id="455" r:id="rId168"/>
    <p:sldId id="456" r:id="rId169"/>
    <p:sldId id="457" r:id="rId170"/>
    <p:sldId id="458" r:id="rId171"/>
    <p:sldId id="459" r:id="rId172"/>
    <p:sldId id="460" r:id="rId173"/>
    <p:sldId id="461" r:id="rId174"/>
    <p:sldId id="462" r:id="rId175"/>
    <p:sldId id="463" r:id="rId176"/>
    <p:sldId id="464" r:id="rId177"/>
    <p:sldId id="465" r:id="rId178"/>
    <p:sldId id="466" r:id="rId179"/>
    <p:sldId id="467" r:id="rId180"/>
    <p:sldId id="468" r:id="rId181"/>
    <p:sldId id="469" r:id="rId182"/>
    <p:sldId id="470" r:id="rId183"/>
    <p:sldId id="471" r:id="rId184"/>
    <p:sldId id="472" r:id="rId185"/>
    <p:sldId id="473" r:id="rId186"/>
    <p:sldId id="474" r:id="rId187"/>
    <p:sldId id="475" r:id="rId188"/>
    <p:sldId id="476" r:id="rId189"/>
    <p:sldId id="477" r:id="rId190"/>
    <p:sldId id="478" r:id="rId191"/>
    <p:sldId id="479" r:id="rId192"/>
    <p:sldId id="480" r:id="rId193"/>
    <p:sldId id="481" r:id="rId19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09" autoAdjust="0"/>
    <p:restoredTop sz="94660"/>
  </p:normalViewPr>
  <p:slideViewPr>
    <p:cSldViewPr snapToGrid="0">
      <p:cViewPr varScale="1">
        <p:scale>
          <a:sx n="81" d="100"/>
          <a:sy n="81" d="100"/>
        </p:scale>
        <p:origin x="658" y="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presProps" Target="presProps.xml"/><Relationship Id="rId190" Type="http://schemas.openxmlformats.org/officeDocument/2006/relationships/slide" Target="slides/slide189.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viewProps" Target="viewProps.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theme" Target="theme/theme1.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tableStyles" Target="tableStyles.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s>
</file>

<file path=ppt/slideLayouts/_rels/slideLayout1.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18" Type="http://schemas.openxmlformats.org/officeDocument/2006/relationships/tags" Target="../tags/tag24.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tags" Target="../tags/tag23.xml"/><Relationship Id="rId2" Type="http://schemas.openxmlformats.org/officeDocument/2006/relationships/tags" Target="../tags/tag8.xml"/><Relationship Id="rId16" Type="http://schemas.openxmlformats.org/officeDocument/2006/relationships/tags" Target="../tags/tag22.xml"/><Relationship Id="rId20"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tags" Target="../tags/tag21.xml"/><Relationship Id="rId10" Type="http://schemas.openxmlformats.org/officeDocument/2006/relationships/tags" Target="../tags/tag16.xml"/><Relationship Id="rId19" Type="http://schemas.openxmlformats.org/officeDocument/2006/relationships/tags" Target="../tags/tag25.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134.xml"/><Relationship Id="rId13" Type="http://schemas.openxmlformats.org/officeDocument/2006/relationships/slideMaster" Target="../slideMasters/slideMaster1.xml"/><Relationship Id="rId3" Type="http://schemas.openxmlformats.org/officeDocument/2006/relationships/tags" Target="../tags/tag129.xml"/><Relationship Id="rId7" Type="http://schemas.openxmlformats.org/officeDocument/2006/relationships/tags" Target="../tags/tag133.xml"/><Relationship Id="rId12" Type="http://schemas.openxmlformats.org/officeDocument/2006/relationships/tags" Target="../tags/tag138.xml"/><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tags" Target="../tags/tag132.xml"/><Relationship Id="rId11" Type="http://schemas.openxmlformats.org/officeDocument/2006/relationships/tags" Target="../tags/tag137.xml"/><Relationship Id="rId5" Type="http://schemas.openxmlformats.org/officeDocument/2006/relationships/tags" Target="../tags/tag131.xml"/><Relationship Id="rId10" Type="http://schemas.openxmlformats.org/officeDocument/2006/relationships/tags" Target="../tags/tag136.xml"/><Relationship Id="rId4" Type="http://schemas.openxmlformats.org/officeDocument/2006/relationships/tags" Target="../tags/tag130.xml"/><Relationship Id="rId9" Type="http://schemas.openxmlformats.org/officeDocument/2006/relationships/tags" Target="../tags/tag135.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146.xml"/><Relationship Id="rId3" Type="http://schemas.openxmlformats.org/officeDocument/2006/relationships/tags" Target="../tags/tag141.xml"/><Relationship Id="rId7" Type="http://schemas.openxmlformats.org/officeDocument/2006/relationships/tags" Target="../tags/tag145.xml"/><Relationship Id="rId12" Type="http://schemas.openxmlformats.org/officeDocument/2006/relationships/slideMaster" Target="../slideMasters/slideMaster1.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tags" Target="../tags/tag144.xml"/><Relationship Id="rId11" Type="http://schemas.openxmlformats.org/officeDocument/2006/relationships/tags" Target="../tags/tag149.xml"/><Relationship Id="rId5" Type="http://schemas.openxmlformats.org/officeDocument/2006/relationships/tags" Target="../tags/tag143.xml"/><Relationship Id="rId10" Type="http://schemas.openxmlformats.org/officeDocument/2006/relationships/tags" Target="../tags/tag148.xml"/><Relationship Id="rId4" Type="http://schemas.openxmlformats.org/officeDocument/2006/relationships/tags" Target="../tags/tag142.xml"/><Relationship Id="rId9" Type="http://schemas.openxmlformats.org/officeDocument/2006/relationships/tags" Target="../tags/tag147.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tags" Target="../tags/tag162.xml"/><Relationship Id="rId18" Type="http://schemas.openxmlformats.org/officeDocument/2006/relationships/tags" Target="../tags/tag167.xml"/><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tags" Target="../tags/tag161.xml"/><Relationship Id="rId17" Type="http://schemas.openxmlformats.org/officeDocument/2006/relationships/tags" Target="../tags/tag166.xml"/><Relationship Id="rId2" Type="http://schemas.openxmlformats.org/officeDocument/2006/relationships/tags" Target="../tags/tag151.xml"/><Relationship Id="rId16" Type="http://schemas.openxmlformats.org/officeDocument/2006/relationships/tags" Target="../tags/tag165.xml"/><Relationship Id="rId1" Type="http://schemas.openxmlformats.org/officeDocument/2006/relationships/tags" Target="../tags/tag150.xml"/><Relationship Id="rId6" Type="http://schemas.openxmlformats.org/officeDocument/2006/relationships/tags" Target="../tags/tag155.xml"/><Relationship Id="rId11" Type="http://schemas.openxmlformats.org/officeDocument/2006/relationships/tags" Target="../tags/tag160.xml"/><Relationship Id="rId5" Type="http://schemas.openxmlformats.org/officeDocument/2006/relationships/tags" Target="../tags/tag154.xml"/><Relationship Id="rId15" Type="http://schemas.openxmlformats.org/officeDocument/2006/relationships/tags" Target="../tags/tag164.xml"/><Relationship Id="rId10" Type="http://schemas.openxmlformats.org/officeDocument/2006/relationships/tags" Target="../tags/tag159.xml"/><Relationship Id="rId19" Type="http://schemas.openxmlformats.org/officeDocument/2006/relationships/slideMaster" Target="../slideMasters/slideMaster1.xml"/><Relationship Id="rId4" Type="http://schemas.openxmlformats.org/officeDocument/2006/relationships/tags" Target="../tags/tag153.xml"/><Relationship Id="rId9" Type="http://schemas.openxmlformats.org/officeDocument/2006/relationships/tags" Target="../tags/tag158.xml"/><Relationship Id="rId14" Type="http://schemas.openxmlformats.org/officeDocument/2006/relationships/tags" Target="../tags/tag163.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175.xml"/><Relationship Id="rId3" Type="http://schemas.openxmlformats.org/officeDocument/2006/relationships/tags" Target="../tags/tag170.xml"/><Relationship Id="rId7" Type="http://schemas.openxmlformats.org/officeDocument/2006/relationships/tags" Target="../tags/tag174.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tags" Target="../tags/tag173.xml"/><Relationship Id="rId5" Type="http://schemas.openxmlformats.org/officeDocument/2006/relationships/tags" Target="../tags/tag172.xml"/><Relationship Id="rId10" Type="http://schemas.openxmlformats.org/officeDocument/2006/relationships/slideMaster" Target="../slideMasters/slideMaster1.xml"/><Relationship Id="rId4" Type="http://schemas.openxmlformats.org/officeDocument/2006/relationships/tags" Target="../tags/tag171.xml"/><Relationship Id="rId9" Type="http://schemas.openxmlformats.org/officeDocument/2006/relationships/tags" Target="../tags/tag176.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84.xml"/><Relationship Id="rId3" Type="http://schemas.openxmlformats.org/officeDocument/2006/relationships/tags" Target="../tags/tag179.xml"/><Relationship Id="rId7" Type="http://schemas.openxmlformats.org/officeDocument/2006/relationships/tags" Target="../tags/tag183.xml"/><Relationship Id="rId12" Type="http://schemas.openxmlformats.org/officeDocument/2006/relationships/slideMaster" Target="../slideMasters/slideMaster1.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tags" Target="../tags/tag182.xml"/><Relationship Id="rId11" Type="http://schemas.openxmlformats.org/officeDocument/2006/relationships/tags" Target="../tags/tag187.xml"/><Relationship Id="rId5" Type="http://schemas.openxmlformats.org/officeDocument/2006/relationships/tags" Target="../tags/tag181.xml"/><Relationship Id="rId10" Type="http://schemas.openxmlformats.org/officeDocument/2006/relationships/tags" Target="../tags/tag186.xml"/><Relationship Id="rId4" Type="http://schemas.openxmlformats.org/officeDocument/2006/relationships/tags" Target="../tags/tag180.xml"/><Relationship Id="rId9" Type="http://schemas.openxmlformats.org/officeDocument/2006/relationships/tags" Target="../tags/tag185.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95.xml"/><Relationship Id="rId13" Type="http://schemas.openxmlformats.org/officeDocument/2006/relationships/slideMaster" Target="../slideMasters/slideMaster1.xml"/><Relationship Id="rId3" Type="http://schemas.openxmlformats.org/officeDocument/2006/relationships/tags" Target="../tags/tag190.xml"/><Relationship Id="rId7" Type="http://schemas.openxmlformats.org/officeDocument/2006/relationships/tags" Target="../tags/tag194.xml"/><Relationship Id="rId12" Type="http://schemas.openxmlformats.org/officeDocument/2006/relationships/tags" Target="../tags/tag199.xml"/><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tags" Target="../tags/tag193.xml"/><Relationship Id="rId11" Type="http://schemas.openxmlformats.org/officeDocument/2006/relationships/tags" Target="../tags/tag198.xml"/><Relationship Id="rId5" Type="http://schemas.openxmlformats.org/officeDocument/2006/relationships/tags" Target="../tags/tag192.xml"/><Relationship Id="rId10" Type="http://schemas.openxmlformats.org/officeDocument/2006/relationships/tags" Target="../tags/tag197.xml"/><Relationship Id="rId4" Type="http://schemas.openxmlformats.org/officeDocument/2006/relationships/tags" Target="../tags/tag191.xml"/><Relationship Id="rId9" Type="http://schemas.openxmlformats.org/officeDocument/2006/relationships/tags" Target="../tags/tag196.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207.xml"/><Relationship Id="rId13" Type="http://schemas.openxmlformats.org/officeDocument/2006/relationships/slideMaster" Target="../slideMasters/slideMaster1.xml"/><Relationship Id="rId3" Type="http://schemas.openxmlformats.org/officeDocument/2006/relationships/tags" Target="../tags/tag202.xml"/><Relationship Id="rId7" Type="http://schemas.openxmlformats.org/officeDocument/2006/relationships/tags" Target="../tags/tag206.xml"/><Relationship Id="rId12" Type="http://schemas.openxmlformats.org/officeDocument/2006/relationships/tags" Target="../tags/tag211.xml"/><Relationship Id="rId2" Type="http://schemas.openxmlformats.org/officeDocument/2006/relationships/tags" Target="../tags/tag201.xml"/><Relationship Id="rId1" Type="http://schemas.openxmlformats.org/officeDocument/2006/relationships/tags" Target="../tags/tag200.xml"/><Relationship Id="rId6" Type="http://schemas.openxmlformats.org/officeDocument/2006/relationships/tags" Target="../tags/tag205.xml"/><Relationship Id="rId11" Type="http://schemas.openxmlformats.org/officeDocument/2006/relationships/tags" Target="../tags/tag210.xml"/><Relationship Id="rId5" Type="http://schemas.openxmlformats.org/officeDocument/2006/relationships/tags" Target="../tags/tag204.xml"/><Relationship Id="rId10" Type="http://schemas.openxmlformats.org/officeDocument/2006/relationships/tags" Target="../tags/tag209.xml"/><Relationship Id="rId4" Type="http://schemas.openxmlformats.org/officeDocument/2006/relationships/tags" Target="../tags/tag203.xml"/><Relationship Id="rId9" Type="http://schemas.openxmlformats.org/officeDocument/2006/relationships/tags" Target="../tags/tag208.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219.xml"/><Relationship Id="rId13" Type="http://schemas.openxmlformats.org/officeDocument/2006/relationships/slideMaster" Target="../slideMasters/slideMaster1.xml"/><Relationship Id="rId3" Type="http://schemas.openxmlformats.org/officeDocument/2006/relationships/tags" Target="../tags/tag214.xml"/><Relationship Id="rId7" Type="http://schemas.openxmlformats.org/officeDocument/2006/relationships/tags" Target="../tags/tag218.xml"/><Relationship Id="rId12" Type="http://schemas.openxmlformats.org/officeDocument/2006/relationships/tags" Target="../tags/tag223.xml"/><Relationship Id="rId2" Type="http://schemas.openxmlformats.org/officeDocument/2006/relationships/tags" Target="../tags/tag213.xml"/><Relationship Id="rId1" Type="http://schemas.openxmlformats.org/officeDocument/2006/relationships/tags" Target="../tags/tag212.xml"/><Relationship Id="rId6" Type="http://schemas.openxmlformats.org/officeDocument/2006/relationships/tags" Target="../tags/tag217.xml"/><Relationship Id="rId11" Type="http://schemas.openxmlformats.org/officeDocument/2006/relationships/tags" Target="../tags/tag222.xml"/><Relationship Id="rId5" Type="http://schemas.openxmlformats.org/officeDocument/2006/relationships/tags" Target="../tags/tag216.xml"/><Relationship Id="rId10" Type="http://schemas.openxmlformats.org/officeDocument/2006/relationships/tags" Target="../tags/tag221.xml"/><Relationship Id="rId4" Type="http://schemas.openxmlformats.org/officeDocument/2006/relationships/tags" Target="../tags/tag215.xml"/><Relationship Id="rId9" Type="http://schemas.openxmlformats.org/officeDocument/2006/relationships/tags" Target="../tags/tag220.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231.xml"/><Relationship Id="rId13" Type="http://schemas.openxmlformats.org/officeDocument/2006/relationships/tags" Target="../tags/tag236.xml"/><Relationship Id="rId3" Type="http://schemas.openxmlformats.org/officeDocument/2006/relationships/tags" Target="../tags/tag226.xml"/><Relationship Id="rId7" Type="http://schemas.openxmlformats.org/officeDocument/2006/relationships/tags" Target="../tags/tag230.xml"/><Relationship Id="rId12" Type="http://schemas.openxmlformats.org/officeDocument/2006/relationships/tags" Target="../tags/tag235.xml"/><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tags" Target="../tags/tag229.xml"/><Relationship Id="rId11" Type="http://schemas.openxmlformats.org/officeDocument/2006/relationships/tags" Target="../tags/tag234.xml"/><Relationship Id="rId5" Type="http://schemas.openxmlformats.org/officeDocument/2006/relationships/tags" Target="../tags/tag228.xml"/><Relationship Id="rId10" Type="http://schemas.openxmlformats.org/officeDocument/2006/relationships/tags" Target="../tags/tag233.xml"/><Relationship Id="rId4" Type="http://schemas.openxmlformats.org/officeDocument/2006/relationships/tags" Target="../tags/tag227.xml"/><Relationship Id="rId9" Type="http://schemas.openxmlformats.org/officeDocument/2006/relationships/tags" Target="../tags/tag232.xml"/><Relationship Id="rId14"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244.xml"/><Relationship Id="rId3" Type="http://schemas.openxmlformats.org/officeDocument/2006/relationships/tags" Target="../tags/tag239.xml"/><Relationship Id="rId7" Type="http://schemas.openxmlformats.org/officeDocument/2006/relationships/tags" Target="../tags/tag243.xml"/><Relationship Id="rId2" Type="http://schemas.openxmlformats.org/officeDocument/2006/relationships/tags" Target="../tags/tag238.xml"/><Relationship Id="rId1" Type="http://schemas.openxmlformats.org/officeDocument/2006/relationships/tags" Target="../tags/tag237.xml"/><Relationship Id="rId6" Type="http://schemas.openxmlformats.org/officeDocument/2006/relationships/tags" Target="../tags/tag242.xml"/><Relationship Id="rId5" Type="http://schemas.openxmlformats.org/officeDocument/2006/relationships/tags" Target="../tags/tag241.xml"/><Relationship Id="rId10" Type="http://schemas.openxmlformats.org/officeDocument/2006/relationships/slideMaster" Target="../slideMasters/slideMaster1.xml"/><Relationship Id="rId4" Type="http://schemas.openxmlformats.org/officeDocument/2006/relationships/tags" Target="../tags/tag240.xml"/><Relationship Id="rId9" Type="http://schemas.openxmlformats.org/officeDocument/2006/relationships/tags" Target="../tags/tag245.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33.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slideMaster" Target="../slideMasters/slideMaster1.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0" Type="http://schemas.openxmlformats.org/officeDocument/2006/relationships/tags" Target="../tags/tag35.xml"/><Relationship Id="rId4" Type="http://schemas.openxmlformats.org/officeDocument/2006/relationships/tags" Target="../tags/tag29.xml"/><Relationship Id="rId9" Type="http://schemas.openxmlformats.org/officeDocument/2006/relationships/tags" Target="../tags/tag34.xml"/></Relationships>
</file>

<file path=ppt/slideLayouts/_rels/slideLayout20.xml.rels><?xml version="1.0" encoding="UTF-8" standalone="yes"?>
<Relationships xmlns="http://schemas.openxmlformats.org/package/2006/relationships"><Relationship Id="rId13" Type="http://schemas.openxmlformats.org/officeDocument/2006/relationships/tags" Target="../tags/tag258.xml"/><Relationship Id="rId18" Type="http://schemas.openxmlformats.org/officeDocument/2006/relationships/tags" Target="../tags/tag263.xml"/><Relationship Id="rId26" Type="http://schemas.openxmlformats.org/officeDocument/2006/relationships/tags" Target="../tags/tag271.xml"/><Relationship Id="rId39" Type="http://schemas.openxmlformats.org/officeDocument/2006/relationships/tags" Target="../tags/tag284.xml"/><Relationship Id="rId21" Type="http://schemas.openxmlformats.org/officeDocument/2006/relationships/tags" Target="../tags/tag266.xml"/><Relationship Id="rId34" Type="http://schemas.openxmlformats.org/officeDocument/2006/relationships/tags" Target="../tags/tag279.xml"/><Relationship Id="rId7" Type="http://schemas.openxmlformats.org/officeDocument/2006/relationships/tags" Target="../tags/tag252.xml"/><Relationship Id="rId2" Type="http://schemas.openxmlformats.org/officeDocument/2006/relationships/tags" Target="../tags/tag247.xml"/><Relationship Id="rId16" Type="http://schemas.openxmlformats.org/officeDocument/2006/relationships/tags" Target="../tags/tag261.xml"/><Relationship Id="rId20" Type="http://schemas.openxmlformats.org/officeDocument/2006/relationships/tags" Target="../tags/tag265.xml"/><Relationship Id="rId29" Type="http://schemas.openxmlformats.org/officeDocument/2006/relationships/tags" Target="../tags/tag274.xml"/><Relationship Id="rId41" Type="http://schemas.openxmlformats.org/officeDocument/2006/relationships/slideMaster" Target="../slideMasters/slideMaster1.xml"/><Relationship Id="rId1" Type="http://schemas.openxmlformats.org/officeDocument/2006/relationships/tags" Target="../tags/tag246.xml"/><Relationship Id="rId6" Type="http://schemas.openxmlformats.org/officeDocument/2006/relationships/tags" Target="../tags/tag251.xml"/><Relationship Id="rId11" Type="http://schemas.openxmlformats.org/officeDocument/2006/relationships/tags" Target="../tags/tag256.xml"/><Relationship Id="rId24" Type="http://schemas.openxmlformats.org/officeDocument/2006/relationships/tags" Target="../tags/tag269.xml"/><Relationship Id="rId32" Type="http://schemas.openxmlformats.org/officeDocument/2006/relationships/tags" Target="../tags/tag277.xml"/><Relationship Id="rId37" Type="http://schemas.openxmlformats.org/officeDocument/2006/relationships/tags" Target="../tags/tag282.xml"/><Relationship Id="rId40" Type="http://schemas.openxmlformats.org/officeDocument/2006/relationships/tags" Target="../tags/tag285.xml"/><Relationship Id="rId5" Type="http://schemas.openxmlformats.org/officeDocument/2006/relationships/tags" Target="../tags/tag250.xml"/><Relationship Id="rId15" Type="http://schemas.openxmlformats.org/officeDocument/2006/relationships/tags" Target="../tags/tag260.xml"/><Relationship Id="rId23" Type="http://schemas.openxmlformats.org/officeDocument/2006/relationships/tags" Target="../tags/tag268.xml"/><Relationship Id="rId28" Type="http://schemas.openxmlformats.org/officeDocument/2006/relationships/tags" Target="../tags/tag273.xml"/><Relationship Id="rId36" Type="http://schemas.openxmlformats.org/officeDocument/2006/relationships/tags" Target="../tags/tag281.xml"/><Relationship Id="rId10" Type="http://schemas.openxmlformats.org/officeDocument/2006/relationships/tags" Target="../tags/tag255.xml"/><Relationship Id="rId19" Type="http://schemas.openxmlformats.org/officeDocument/2006/relationships/tags" Target="../tags/tag264.xml"/><Relationship Id="rId31" Type="http://schemas.openxmlformats.org/officeDocument/2006/relationships/tags" Target="../tags/tag276.xml"/><Relationship Id="rId4" Type="http://schemas.openxmlformats.org/officeDocument/2006/relationships/tags" Target="../tags/tag249.xml"/><Relationship Id="rId9" Type="http://schemas.openxmlformats.org/officeDocument/2006/relationships/tags" Target="../tags/tag254.xml"/><Relationship Id="rId14" Type="http://schemas.openxmlformats.org/officeDocument/2006/relationships/tags" Target="../tags/tag259.xml"/><Relationship Id="rId22" Type="http://schemas.openxmlformats.org/officeDocument/2006/relationships/tags" Target="../tags/tag267.xml"/><Relationship Id="rId27" Type="http://schemas.openxmlformats.org/officeDocument/2006/relationships/tags" Target="../tags/tag272.xml"/><Relationship Id="rId30" Type="http://schemas.openxmlformats.org/officeDocument/2006/relationships/tags" Target="../tags/tag275.xml"/><Relationship Id="rId35" Type="http://schemas.openxmlformats.org/officeDocument/2006/relationships/tags" Target="../tags/tag280.xml"/><Relationship Id="rId8" Type="http://schemas.openxmlformats.org/officeDocument/2006/relationships/tags" Target="../tags/tag253.xml"/><Relationship Id="rId3" Type="http://schemas.openxmlformats.org/officeDocument/2006/relationships/tags" Target="../tags/tag248.xml"/><Relationship Id="rId12" Type="http://schemas.openxmlformats.org/officeDocument/2006/relationships/tags" Target="../tags/tag257.xml"/><Relationship Id="rId17" Type="http://schemas.openxmlformats.org/officeDocument/2006/relationships/tags" Target="../tags/tag262.xml"/><Relationship Id="rId25" Type="http://schemas.openxmlformats.org/officeDocument/2006/relationships/tags" Target="../tags/tag270.xml"/><Relationship Id="rId33" Type="http://schemas.openxmlformats.org/officeDocument/2006/relationships/tags" Target="../tags/tag278.xml"/><Relationship Id="rId38" Type="http://schemas.openxmlformats.org/officeDocument/2006/relationships/tags" Target="../tags/tag283.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44.xml"/><Relationship Id="rId13" Type="http://schemas.openxmlformats.org/officeDocument/2006/relationships/tags" Target="../tags/tag49.xml"/><Relationship Id="rId18" Type="http://schemas.openxmlformats.org/officeDocument/2006/relationships/slideMaster" Target="../slideMasters/slideMaster1.xml"/><Relationship Id="rId3" Type="http://schemas.openxmlformats.org/officeDocument/2006/relationships/tags" Target="../tags/tag39.xml"/><Relationship Id="rId7" Type="http://schemas.openxmlformats.org/officeDocument/2006/relationships/tags" Target="../tags/tag43.xml"/><Relationship Id="rId12" Type="http://schemas.openxmlformats.org/officeDocument/2006/relationships/tags" Target="../tags/tag48.xml"/><Relationship Id="rId17" Type="http://schemas.openxmlformats.org/officeDocument/2006/relationships/tags" Target="../tags/tag53.xml"/><Relationship Id="rId2" Type="http://schemas.openxmlformats.org/officeDocument/2006/relationships/tags" Target="../tags/tag38.xml"/><Relationship Id="rId16" Type="http://schemas.openxmlformats.org/officeDocument/2006/relationships/tags" Target="../tags/tag52.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tags" Target="../tags/tag47.xml"/><Relationship Id="rId5" Type="http://schemas.openxmlformats.org/officeDocument/2006/relationships/tags" Target="../tags/tag41.xml"/><Relationship Id="rId15" Type="http://schemas.openxmlformats.org/officeDocument/2006/relationships/tags" Target="../tags/tag51.xml"/><Relationship Id="rId10" Type="http://schemas.openxmlformats.org/officeDocument/2006/relationships/tags" Target="../tags/tag46.xml"/><Relationship Id="rId4" Type="http://schemas.openxmlformats.org/officeDocument/2006/relationships/tags" Target="../tags/tag40.xml"/><Relationship Id="rId9" Type="http://schemas.openxmlformats.org/officeDocument/2006/relationships/tags" Target="../tags/tag45.xml"/><Relationship Id="rId14" Type="http://schemas.openxmlformats.org/officeDocument/2006/relationships/tags" Target="../tags/tag50.xm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slideMaster" Target="../slideMasters/slideMaster1.xm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tags" Target="../tags/tag65.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tags" Target="../tags/tag64.xml"/><Relationship Id="rId5" Type="http://schemas.openxmlformats.org/officeDocument/2006/relationships/tags" Target="../tags/tag58.xml"/><Relationship Id="rId10" Type="http://schemas.openxmlformats.org/officeDocument/2006/relationships/tags" Target="../tags/tag63.xml"/><Relationship Id="rId4" Type="http://schemas.openxmlformats.org/officeDocument/2006/relationships/tags" Target="../tags/tag57.xml"/><Relationship Id="rId9" Type="http://schemas.openxmlformats.org/officeDocument/2006/relationships/tags" Target="../tags/tag62.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73.xml"/><Relationship Id="rId13" Type="http://schemas.openxmlformats.org/officeDocument/2006/relationships/tags" Target="../tags/tag78.xml"/><Relationship Id="rId3" Type="http://schemas.openxmlformats.org/officeDocument/2006/relationships/tags" Target="../tags/tag68.xml"/><Relationship Id="rId7" Type="http://schemas.openxmlformats.org/officeDocument/2006/relationships/tags" Target="../tags/tag72.xml"/><Relationship Id="rId12" Type="http://schemas.openxmlformats.org/officeDocument/2006/relationships/tags" Target="../tags/tag77.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11" Type="http://schemas.openxmlformats.org/officeDocument/2006/relationships/tags" Target="../tags/tag76.xml"/><Relationship Id="rId5" Type="http://schemas.openxmlformats.org/officeDocument/2006/relationships/tags" Target="../tags/tag70.xml"/><Relationship Id="rId15" Type="http://schemas.openxmlformats.org/officeDocument/2006/relationships/slideMaster" Target="../slideMasters/slideMaster1.xml"/><Relationship Id="rId10" Type="http://schemas.openxmlformats.org/officeDocument/2006/relationships/tags" Target="../tags/tag75.xml"/><Relationship Id="rId4" Type="http://schemas.openxmlformats.org/officeDocument/2006/relationships/tags" Target="../tags/tag69.xml"/><Relationship Id="rId9" Type="http://schemas.openxmlformats.org/officeDocument/2006/relationships/tags" Target="../tags/tag74.xml"/><Relationship Id="rId14" Type="http://schemas.openxmlformats.org/officeDocument/2006/relationships/tags" Target="../tags/tag79.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tags" Target="../tags/tag92.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tags" Target="../tags/tag91.xml"/><Relationship Id="rId2" Type="http://schemas.openxmlformats.org/officeDocument/2006/relationships/tags" Target="../tags/tag81.xml"/><Relationship Id="rId16" Type="http://schemas.openxmlformats.org/officeDocument/2006/relationships/slideMaster" Target="../slideMasters/slideMaster1.xml"/><Relationship Id="rId1" Type="http://schemas.openxmlformats.org/officeDocument/2006/relationships/tags" Target="../tags/tag80.xml"/><Relationship Id="rId6" Type="http://schemas.openxmlformats.org/officeDocument/2006/relationships/tags" Target="../tags/tag85.xml"/><Relationship Id="rId11" Type="http://schemas.openxmlformats.org/officeDocument/2006/relationships/tags" Target="../tags/tag90.xml"/><Relationship Id="rId5" Type="http://schemas.openxmlformats.org/officeDocument/2006/relationships/tags" Target="../tags/tag84.xml"/><Relationship Id="rId15" Type="http://schemas.openxmlformats.org/officeDocument/2006/relationships/tags" Target="../tags/tag94.xml"/><Relationship Id="rId10" Type="http://schemas.openxmlformats.org/officeDocument/2006/relationships/tags" Target="../tags/tag89.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tags" Target="../tags/tag93.xml"/></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102.xml"/><Relationship Id="rId13" Type="http://schemas.openxmlformats.org/officeDocument/2006/relationships/tags" Target="../tags/tag107.xml"/><Relationship Id="rId18" Type="http://schemas.openxmlformats.org/officeDocument/2006/relationships/slideMaster" Target="../slideMasters/slideMaster1.xml"/><Relationship Id="rId26" Type="http://schemas.openxmlformats.org/officeDocument/2006/relationships/image" Target="../media/image9.svg"/><Relationship Id="rId3" Type="http://schemas.openxmlformats.org/officeDocument/2006/relationships/tags" Target="../tags/tag97.xml"/><Relationship Id="rId21" Type="http://schemas.openxmlformats.org/officeDocument/2006/relationships/image" Target="../media/image4.png"/><Relationship Id="rId7" Type="http://schemas.openxmlformats.org/officeDocument/2006/relationships/tags" Target="../tags/tag101.xml"/><Relationship Id="rId12" Type="http://schemas.openxmlformats.org/officeDocument/2006/relationships/tags" Target="../tags/tag106.xml"/><Relationship Id="rId17" Type="http://schemas.openxmlformats.org/officeDocument/2006/relationships/tags" Target="../tags/tag111.xml"/><Relationship Id="rId25" Type="http://schemas.openxmlformats.org/officeDocument/2006/relationships/image" Target="../media/image8.png"/><Relationship Id="rId2" Type="http://schemas.openxmlformats.org/officeDocument/2006/relationships/tags" Target="../tags/tag96.xml"/><Relationship Id="rId16" Type="http://schemas.openxmlformats.org/officeDocument/2006/relationships/tags" Target="../tags/tag110.xml"/><Relationship Id="rId20" Type="http://schemas.openxmlformats.org/officeDocument/2006/relationships/image" Target="../media/image3.svg"/><Relationship Id="rId1" Type="http://schemas.openxmlformats.org/officeDocument/2006/relationships/tags" Target="../tags/tag95.xml"/><Relationship Id="rId6" Type="http://schemas.openxmlformats.org/officeDocument/2006/relationships/tags" Target="../tags/tag100.xml"/><Relationship Id="rId11" Type="http://schemas.openxmlformats.org/officeDocument/2006/relationships/tags" Target="../tags/tag105.xml"/><Relationship Id="rId24" Type="http://schemas.openxmlformats.org/officeDocument/2006/relationships/image" Target="../media/image7.svg"/><Relationship Id="rId5" Type="http://schemas.openxmlformats.org/officeDocument/2006/relationships/tags" Target="../tags/tag99.xml"/><Relationship Id="rId15" Type="http://schemas.openxmlformats.org/officeDocument/2006/relationships/tags" Target="../tags/tag109.xml"/><Relationship Id="rId23" Type="http://schemas.openxmlformats.org/officeDocument/2006/relationships/image" Target="../media/image6.png"/><Relationship Id="rId10" Type="http://schemas.openxmlformats.org/officeDocument/2006/relationships/tags" Target="../tags/tag104.xml"/><Relationship Id="rId19" Type="http://schemas.openxmlformats.org/officeDocument/2006/relationships/image" Target="../media/image2.png"/><Relationship Id="rId4" Type="http://schemas.openxmlformats.org/officeDocument/2006/relationships/tags" Target="../tags/tag98.xml"/><Relationship Id="rId9" Type="http://schemas.openxmlformats.org/officeDocument/2006/relationships/tags" Target="../tags/tag103.xml"/><Relationship Id="rId14" Type="http://schemas.openxmlformats.org/officeDocument/2006/relationships/tags" Target="../tags/tag108.xml"/><Relationship Id="rId22" Type="http://schemas.openxmlformats.org/officeDocument/2006/relationships/image" Target="../media/image5.svg"/></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slideMaster" Target="../slideMasters/slideMaster1.xml"/><Relationship Id="rId3" Type="http://schemas.openxmlformats.org/officeDocument/2006/relationships/tags" Target="../tags/tag117.xml"/><Relationship Id="rId7" Type="http://schemas.openxmlformats.org/officeDocument/2006/relationships/tags" Target="../tags/tag121.xml"/><Relationship Id="rId12" Type="http://schemas.openxmlformats.org/officeDocument/2006/relationships/tags" Target="../tags/tag126.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tags" Target="../tags/tag125.xml"/><Relationship Id="rId5" Type="http://schemas.openxmlformats.org/officeDocument/2006/relationships/tags" Target="../tags/tag119.xml"/><Relationship Id="rId10" Type="http://schemas.openxmlformats.org/officeDocument/2006/relationships/tags" Target="../tags/tag124.xml"/><Relationship Id="rId4" Type="http://schemas.openxmlformats.org/officeDocument/2006/relationships/tags" Target="../tags/tag118.xml"/><Relationship Id="rId9" Type="http://schemas.openxmlformats.org/officeDocument/2006/relationships/tags" Target="../tags/tag12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8" y="-953"/>
            <a:ext cx="12192000" cy="6858953"/>
            <a:chOff x="-318" y="-953"/>
            <a:chExt cx="12192000" cy="6858953"/>
          </a:xfrm>
        </p:grpSpPr>
        <p:grpSp>
          <p:nvGrpSpPr>
            <p:cNvPr id="4" name="组合 3"/>
            <p:cNvGrpSpPr/>
            <p:nvPr/>
          </p:nvGrpSpPr>
          <p:grpSpPr>
            <a:xfrm>
              <a:off x="-318" y="635"/>
              <a:ext cx="12192000" cy="6857365"/>
              <a:chOff x="-318" y="635"/>
              <a:chExt cx="12192000" cy="6857365"/>
            </a:xfrm>
          </p:grpSpPr>
          <p:grpSp>
            <p:nvGrpSpPr>
              <p:cNvPr id="11" name="组合 10"/>
              <p:cNvGrpSpPr/>
              <p:nvPr>
                <p:custDataLst>
                  <p:tags r:id="rId11"/>
                </p:custDataLst>
              </p:nvPr>
            </p:nvGrpSpPr>
            <p:grpSpPr>
              <a:xfrm>
                <a:off x="-318" y="635"/>
                <a:ext cx="12192000" cy="6857365"/>
                <a:chOff x="0" y="0"/>
                <a:chExt cx="19200" cy="10799"/>
              </a:xfrm>
            </p:grpSpPr>
            <p:sp>
              <p:nvSpPr>
                <p:cNvPr id="12" name="矩形 11"/>
                <p:cNvSpPr/>
                <p:nvPr>
                  <p:custDataLst>
                    <p:tags r:id="rId1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13" name="矩形 12"/>
                <p:cNvSpPr/>
                <p:nvPr>
                  <p:custDataLst>
                    <p:tags r:id="rId1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25" name="菱形 24"/>
                <p:cNvSpPr/>
                <p:nvPr>
                  <p:custDataLst>
                    <p:tags r:id="rId1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25000" lnSpcReduction="20000"/>
                </a:bodyPr>
                <a:lstStyle/>
                <a:p>
                  <a:pPr algn="ctr">
                    <a:lnSpc>
                      <a:spcPct val="150000"/>
                    </a:lnSpc>
                  </a:pPr>
                  <a:endParaRPr lang="zh-CN" altLang="en-US"/>
                </a:p>
              </p:txBody>
            </p:sp>
            <p:grpSp>
              <p:nvGrpSpPr>
                <p:cNvPr id="19" name="组合 18"/>
                <p:cNvGrpSpPr/>
                <p:nvPr>
                  <p:custDataLst>
                    <p:tags r:id="rId16"/>
                  </p:custDataLst>
                </p:nvPr>
              </p:nvGrpSpPr>
              <p:grpSpPr>
                <a:xfrm>
                  <a:off x="16448" y="9574"/>
                  <a:ext cx="2074" cy="675"/>
                  <a:chOff x="0" y="3633950"/>
                  <a:chExt cx="1405715" cy="457699"/>
                </a:xfrm>
              </p:grpSpPr>
              <p:sp>
                <p:nvSpPr>
                  <p:cNvPr id="20" name="菱形 19"/>
                  <p:cNvSpPr/>
                  <p:nvPr>
                    <p:custDataLst>
                      <p:tags r:id="rId1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1" name="菱形 20"/>
                  <p:cNvSpPr/>
                  <p:nvPr>
                    <p:custDataLst>
                      <p:tags r:id="rId1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2" name="菱形 21"/>
                  <p:cNvSpPr/>
                  <p:nvPr>
                    <p:custDataLst>
                      <p:tags r:id="rId1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grpSp>
          </p:grpSp>
          <p:sp>
            <p:nvSpPr>
              <p:cNvPr id="8" name="圆角矩形 7"/>
              <p:cNvSpPr/>
              <p:nvPr>
                <p:custDataLst>
                  <p:tags r:id="rId12"/>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0" name="五边形 4"/>
            <p:cNvSpPr/>
            <p:nvPr>
              <p:custDataLst>
                <p:tags r:id="rId9"/>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dirty="0"/>
            </a:p>
          </p:txBody>
        </p:sp>
        <p:sp>
          <p:nvSpPr>
            <p:cNvPr id="9" name="五边形 6"/>
            <p:cNvSpPr/>
            <p:nvPr>
              <p:custDataLst>
                <p:tags r:id="rId10"/>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6" name="日期占位符 15"/>
          <p:cNvSpPr>
            <a:spLocks noGrp="1"/>
          </p:cNvSpPr>
          <p:nvPr>
            <p:ph type="dt" sz="half" idx="10"/>
            <p:custDataLst>
              <p:tags r:id="rId2"/>
            </p:custDataLst>
          </p:nvPr>
        </p:nvSpPr>
        <p:spPr>
          <a:xfrm>
            <a:off x="879742" y="6349833"/>
            <a:ext cx="2700000" cy="316800"/>
          </a:xfrm>
        </p:spPr>
        <p:txBody>
          <a:bodyPr/>
          <a:lstStyle/>
          <a:p>
            <a:fld id="{431307A8-9692-471C-A4DA-35ED28E740A8}" type="datetimeFigureOut">
              <a:rPr lang="zh-CN" altLang="en-US" smtClean="0"/>
              <a:t>2025/10/8</a:t>
            </a:fld>
            <a:endParaRPr lang="zh-CN" altLang="en-US"/>
          </a:p>
        </p:txBody>
      </p:sp>
      <p:sp>
        <p:nvSpPr>
          <p:cNvPr id="17" name="页脚占位符 16"/>
          <p:cNvSpPr>
            <a:spLocks noGrp="1"/>
          </p:cNvSpPr>
          <p:nvPr>
            <p:ph type="ftr" sz="quarter" idx="11"/>
            <p:custDataLst>
              <p:tags r:id="rId3"/>
            </p:custDataLst>
          </p:nvPr>
        </p:nvSpPr>
        <p:spPr>
          <a:xfrm>
            <a:off x="4116000" y="6349833"/>
            <a:ext cx="3960000" cy="316800"/>
          </a:xfrm>
        </p:spPr>
        <p:txBody>
          <a:bodyPr/>
          <a:lstStyle/>
          <a:p>
            <a:endParaRPr lang="zh-CN" altLang="en-US"/>
          </a:p>
        </p:txBody>
      </p:sp>
      <p:sp>
        <p:nvSpPr>
          <p:cNvPr id="18" name="灯片编号占位符 17"/>
          <p:cNvSpPr>
            <a:spLocks noGrp="1"/>
          </p:cNvSpPr>
          <p:nvPr>
            <p:ph type="sldNum" sz="quarter" idx="12"/>
            <p:custDataLst>
              <p:tags r:id="rId4"/>
            </p:custDataLst>
          </p:nvPr>
        </p:nvSpPr>
        <p:spPr>
          <a:xfrm>
            <a:off x="8610600" y="6349833"/>
            <a:ext cx="2700000" cy="316800"/>
          </a:xfrm>
        </p:spPr>
        <p:txBody>
          <a:bodyPr/>
          <a:lstStyle/>
          <a:p>
            <a:fld id="{62C00948-A20C-4390-8961-39AC018DC726}" type="slidenum">
              <a:rPr lang="zh-CN" altLang="en-US" smtClean="0"/>
              <a:t>‹#›</a:t>
            </a:fld>
            <a:endParaRPr lang="zh-CN" altLang="en-US"/>
          </a:p>
        </p:txBody>
      </p:sp>
      <p:sp>
        <p:nvSpPr>
          <p:cNvPr id="5" name="文本占位符 4"/>
          <p:cNvSpPr>
            <a:spLocks noGrp="1"/>
          </p:cNvSpPr>
          <p:nvPr>
            <p:ph type="body" sz="quarter" idx="13" hasCustomPrompt="1"/>
            <p:custDataLst>
              <p:tags r:id="rId5"/>
            </p:custDataLst>
          </p:nvPr>
        </p:nvSpPr>
        <p:spPr>
          <a:xfrm>
            <a:off x="3328201" y="4283393"/>
            <a:ext cx="2520000" cy="485140"/>
          </a:xfrm>
        </p:spPr>
        <p:txBody>
          <a:bodyPr lIns="90000" tIns="46800" rIns="90000" bIns="46800" anchor="ctr" anchorCtr="0">
            <a:normAutofit/>
          </a:bodyPr>
          <a:lstStyle>
            <a:lvl1pPr marL="0" indent="0" algn="r">
              <a:lnSpc>
                <a:spcPct val="130000"/>
              </a:lnSpc>
              <a:spcAft>
                <a:spcPts val="0"/>
              </a:spcAft>
              <a:buNone/>
              <a:defRPr sz="1800" baseline="0">
                <a:solidFill>
                  <a:schemeClr val="tx1">
                    <a:lumMod val="85000"/>
                    <a:lumOff val="15000"/>
                  </a:schemeClr>
                </a:solidFill>
              </a:defRPr>
            </a:lvl1pPr>
          </a:lstStyle>
          <a:p>
            <a:pPr lvl="0"/>
            <a:r>
              <a:rPr lang="zh-CN" altLang="en-US" dirty="0"/>
              <a:t>单击此处编辑文本</a:t>
            </a:r>
          </a:p>
        </p:txBody>
      </p:sp>
      <p:sp>
        <p:nvSpPr>
          <p:cNvPr id="2" name="标题 1"/>
          <p:cNvSpPr>
            <a:spLocks noGrp="1"/>
          </p:cNvSpPr>
          <p:nvPr>
            <p:ph type="ctrTitle" hasCustomPrompt="1"/>
            <p:custDataLst>
              <p:tags r:id="rId6"/>
            </p:custDataLst>
          </p:nvPr>
        </p:nvSpPr>
        <p:spPr>
          <a:xfrm>
            <a:off x="2593022" y="2149048"/>
            <a:ext cx="7005956" cy="1344477"/>
          </a:xfrm>
        </p:spPr>
        <p:txBody>
          <a:bodyPr lIns="90000" tIns="46800" rIns="90000" bIns="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dirty="0"/>
              <a:t>编辑标题</a:t>
            </a:r>
          </a:p>
        </p:txBody>
      </p:sp>
      <p:sp>
        <p:nvSpPr>
          <p:cNvPr id="3" name="副标题 2"/>
          <p:cNvSpPr>
            <a:spLocks noGrp="1"/>
          </p:cNvSpPr>
          <p:nvPr>
            <p:ph type="subTitle" idx="1" hasCustomPrompt="1"/>
            <p:custDataLst>
              <p:tags r:id="rId7"/>
            </p:custDataLst>
          </p:nvPr>
        </p:nvSpPr>
        <p:spPr>
          <a:xfrm>
            <a:off x="2592705" y="3553460"/>
            <a:ext cx="7005320" cy="485140"/>
          </a:xfrm>
        </p:spPr>
        <p:txBody>
          <a:bodyPr lIns="90000" tIns="0" rIns="90000" bIns="46800" anchor="t" anchorCtr="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4" name="文本占位符 13"/>
          <p:cNvSpPr>
            <a:spLocks noGrp="1"/>
          </p:cNvSpPr>
          <p:nvPr>
            <p:ph type="body" sz="quarter" idx="14" hasCustomPrompt="1"/>
            <p:custDataLst>
              <p:tags r:id="rId8"/>
            </p:custDataLst>
          </p:nvPr>
        </p:nvSpPr>
        <p:spPr>
          <a:xfrm>
            <a:off x="6291496" y="4286643"/>
            <a:ext cx="2520000" cy="478640"/>
          </a:xfrm>
        </p:spPr>
        <p:txBody>
          <a:bodyPr lIns="90000" tIns="46800" rIns="90000" bIns="46800" anchor="ctr" anchorCtr="0">
            <a:normAutofit/>
          </a:bodyPr>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defRPr sz="1800"/>
            </a:lvl1pPr>
            <a:lvl2pPr marL="457200" indent="0">
              <a:buNone/>
              <a:defRPr/>
            </a:lvl2pPr>
          </a:lstStyle>
          <a:p>
            <a:pPr marL="0" marR="0" lvl="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zh-CN" altLang="en-US" dirty="0"/>
              <a:t>单击此处编辑文本</a:t>
            </a:r>
          </a:p>
        </p:txBody>
      </p:sp>
    </p:spTree>
    <p:extLst>
      <p:ext uri="{BB962C8B-B14F-4D97-AF65-F5344CB8AC3E}">
        <p14:creationId xmlns:p14="http://schemas.microsoft.com/office/powerpoint/2010/main" val="338014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257176" y="284361"/>
            <a:ext cx="11842224" cy="6446131"/>
            <a:chOff x="257176" y="284361"/>
            <a:chExt cx="11842224" cy="6446131"/>
          </a:xfrm>
        </p:grpSpPr>
        <p:sp>
          <p:nvSpPr>
            <p:cNvPr id="8" name="矩形 7"/>
            <p:cNvSpPr/>
            <p:nvPr>
              <p:custDataLst>
                <p:tags r:id="rId7"/>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dirty="0">
                <a:sym typeface="+mn-ea"/>
              </a:endParaRPr>
            </a:p>
          </p:txBody>
        </p:sp>
        <p:grpSp>
          <p:nvGrpSpPr>
            <p:cNvPr id="9" name="组合 8"/>
            <p:cNvGrpSpPr/>
            <p:nvPr>
              <p:custDataLst>
                <p:tags r:id="rId8"/>
              </p:custDataLst>
            </p:nvPr>
          </p:nvGrpSpPr>
          <p:grpSpPr>
            <a:xfrm>
              <a:off x="11148545" y="6413693"/>
              <a:ext cx="950855" cy="316799"/>
              <a:chOff x="0" y="3623101"/>
              <a:chExt cx="1405715" cy="468548"/>
            </a:xfrm>
          </p:grpSpPr>
          <p:sp>
            <p:nvSpPr>
              <p:cNvPr id="11" name="菱形 10"/>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p:custDataLst>
                <p:tags r:id="rId9"/>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lang="zh-CN" altLang="en-US">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4" name="日期占位符 3"/>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31307A8-9692-471C-A4DA-35ED28E740A8}" type="datetimeFigureOut">
              <a:rPr lang="zh-CN" altLang="en-US" smtClean="0"/>
              <a:t>2025/10/8</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62C00948-A20C-4390-8961-39AC018DC726}" type="slidenum">
              <a:rPr lang="zh-CN" altLang="en-US" smtClean="0"/>
              <a:t>‹#›</a:t>
            </a:fld>
            <a:endParaRPr lang="zh-CN" altLang="en-US"/>
          </a:p>
        </p:txBody>
      </p:sp>
    </p:spTree>
    <p:extLst>
      <p:ext uri="{BB962C8B-B14F-4D97-AF65-F5344CB8AC3E}">
        <p14:creationId xmlns:p14="http://schemas.microsoft.com/office/powerpoint/2010/main" val="35315083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257176" y="284361"/>
            <a:ext cx="11842224" cy="6446131"/>
            <a:chOff x="257176" y="284361"/>
            <a:chExt cx="11842224" cy="6446131"/>
          </a:xfrm>
        </p:grpSpPr>
        <p:sp>
          <p:nvSpPr>
            <p:cNvPr id="8" name="矩形 7"/>
            <p:cNvSpPr/>
            <p:nvPr>
              <p:custDataLst>
                <p:tags r:id="rId6"/>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dirty="0">
                <a:sym typeface="+mn-ea"/>
              </a:endParaRPr>
            </a:p>
          </p:txBody>
        </p:sp>
        <p:grpSp>
          <p:nvGrpSpPr>
            <p:cNvPr id="9" name="组合 8"/>
            <p:cNvGrpSpPr/>
            <p:nvPr>
              <p:custDataLst>
                <p:tags r:id="rId7"/>
              </p:custDataLst>
            </p:nvPr>
          </p:nvGrpSpPr>
          <p:grpSpPr>
            <a:xfrm>
              <a:off x="11148545" y="6413693"/>
              <a:ext cx="950855" cy="316799"/>
              <a:chOff x="0" y="3623101"/>
              <a:chExt cx="1405715" cy="468548"/>
            </a:xfrm>
          </p:grpSpPr>
          <p:sp>
            <p:nvSpPr>
              <p:cNvPr id="11" name="菱形 10"/>
              <p:cNvSpPr/>
              <p:nvPr>
                <p:custDataLst>
                  <p:tags r:id="rId9"/>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custDataLst>
                  <p:tags r:id="rId10"/>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custDataLst>
                  <p:tags r:id="rId11"/>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p:custDataLst>
                <p:tags r:id="rId8"/>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 name="日期占位符 2"/>
          <p:cNvSpPr>
            <a:spLocks noGrp="1"/>
          </p:cNvSpPr>
          <p:nvPr>
            <p:ph type="dt" sz="half" idx="10"/>
            <p:custDataLst>
              <p:tags r:id="rId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31307A8-9692-471C-A4DA-35ED28E740A8}" type="datetimeFigureOut">
              <a:rPr lang="zh-CN" altLang="en-US" smtClean="0"/>
              <a:t>2025/10/8</a:t>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62C00948-A20C-4390-8961-39AC018DC726}"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Tree>
    <p:extLst>
      <p:ext uri="{BB962C8B-B14F-4D97-AF65-F5344CB8AC3E}">
        <p14:creationId xmlns:p14="http://schemas.microsoft.com/office/powerpoint/2010/main" val="31806905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末尾幻灯片">
    <p:spTree>
      <p:nvGrpSpPr>
        <p:cNvPr id="1" name=""/>
        <p:cNvGrpSpPr/>
        <p:nvPr/>
      </p:nvGrpSpPr>
      <p:grpSpPr>
        <a:xfrm>
          <a:off x="0" y="0"/>
          <a:ext cx="0" cy="0"/>
          <a:chOff x="0" y="0"/>
          <a:chExt cx="0" cy="0"/>
        </a:xfrm>
      </p:grpSpPr>
      <p:grpSp>
        <p:nvGrpSpPr>
          <p:cNvPr id="21" name="组合 20"/>
          <p:cNvGrpSpPr/>
          <p:nvPr>
            <p:custDataLst>
              <p:tags r:id="rId1"/>
            </p:custDataLst>
          </p:nvPr>
        </p:nvGrpSpPr>
        <p:grpSpPr>
          <a:xfrm>
            <a:off x="-318" y="-953"/>
            <a:ext cx="12192000" cy="6858953"/>
            <a:chOff x="-318" y="-953"/>
            <a:chExt cx="12192000" cy="6858953"/>
          </a:xfrm>
        </p:grpSpPr>
        <p:grpSp>
          <p:nvGrpSpPr>
            <p:cNvPr id="22" name="组合 21"/>
            <p:cNvGrpSpPr/>
            <p:nvPr/>
          </p:nvGrpSpPr>
          <p:grpSpPr>
            <a:xfrm>
              <a:off x="-318" y="635"/>
              <a:ext cx="12192000" cy="6857365"/>
              <a:chOff x="-318" y="635"/>
              <a:chExt cx="12192000" cy="6857365"/>
            </a:xfrm>
          </p:grpSpPr>
          <p:grpSp>
            <p:nvGrpSpPr>
              <p:cNvPr id="25" name="组合 24"/>
              <p:cNvGrpSpPr/>
              <p:nvPr>
                <p:custDataLst>
                  <p:tags r:id="rId10"/>
                </p:custDataLst>
              </p:nvPr>
            </p:nvGrpSpPr>
            <p:grpSpPr>
              <a:xfrm>
                <a:off x="-318" y="635"/>
                <a:ext cx="12192000" cy="6857365"/>
                <a:chOff x="0" y="0"/>
                <a:chExt cx="19200" cy="10799"/>
              </a:xfrm>
            </p:grpSpPr>
            <p:sp>
              <p:nvSpPr>
                <p:cNvPr id="27" name="矩形 26"/>
                <p:cNvSpPr/>
                <p:nvPr>
                  <p:custDataLst>
                    <p:tags r:id="rId12"/>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custDataLst>
                    <p:tags r:id="rId13"/>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p:custDataLst>
                    <p:tags r:id="rId14"/>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custDataLst>
                    <p:tags r:id="rId15"/>
                  </p:custDataLst>
                </p:nvPr>
              </p:nvGrpSpPr>
              <p:grpSpPr>
                <a:xfrm>
                  <a:off x="16448" y="9574"/>
                  <a:ext cx="2074" cy="675"/>
                  <a:chOff x="0" y="3633950"/>
                  <a:chExt cx="1405715" cy="457699"/>
                </a:xfrm>
              </p:grpSpPr>
              <p:sp>
                <p:nvSpPr>
                  <p:cNvPr id="31" name="菱形 30"/>
                  <p:cNvSpPr/>
                  <p:nvPr>
                    <p:custDataLst>
                      <p:tags r:id="rId16"/>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p:custDataLst>
                      <p:tags r:id="rId17"/>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p:custDataLst>
                      <p:tags r:id="rId18"/>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圆角矩形 7"/>
              <p:cNvSpPr/>
              <p:nvPr>
                <p:custDataLst>
                  <p:tags r:id="rId11"/>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五边形 4"/>
            <p:cNvSpPr/>
            <p:nvPr>
              <p:custDataLst>
                <p:tags r:id="rId8"/>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五边形 6"/>
            <p:cNvSpPr/>
            <p:nvPr>
              <p:custDataLst>
                <p:tags r:id="rId9"/>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2"/>
            </p:custDataLst>
          </p:nvPr>
        </p:nvSpPr>
        <p:spPr/>
        <p:txBody>
          <a:bodyPr/>
          <a:lstStyle/>
          <a:p>
            <a:fld id="{431307A8-9692-471C-A4DA-35ED28E740A8}" type="datetimeFigureOut">
              <a:rPr lang="zh-CN" altLang="en-US" smtClean="0"/>
              <a:t>2025/10/8</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62C00948-A20C-4390-8961-39AC018DC726}" type="slidenum">
              <a:rPr lang="zh-CN" altLang="en-US" smtClean="0"/>
              <a:t>‹#›</a:t>
            </a:fld>
            <a:endParaRPr lang="zh-CN" altLang="en-US"/>
          </a:p>
        </p:txBody>
      </p:sp>
      <p:sp>
        <p:nvSpPr>
          <p:cNvPr id="2" name="标题 1"/>
          <p:cNvSpPr>
            <a:spLocks noGrp="1"/>
          </p:cNvSpPr>
          <p:nvPr>
            <p:ph type="title" hasCustomPrompt="1"/>
            <p:custDataLst>
              <p:tags r:id="rId5"/>
            </p:custDataLst>
          </p:nvPr>
        </p:nvSpPr>
        <p:spPr>
          <a:xfrm>
            <a:off x="2593023" y="2000251"/>
            <a:ext cx="7005955" cy="1491328"/>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p>
        </p:txBody>
      </p:sp>
      <p:sp>
        <p:nvSpPr>
          <p:cNvPr id="10" name="文本占位符 9"/>
          <p:cNvSpPr>
            <a:spLocks noGrp="1"/>
          </p:cNvSpPr>
          <p:nvPr>
            <p:ph type="body" sz="quarter" idx="13" hasCustomPrompt="1"/>
            <p:custDataLst>
              <p:tags r:id="rId6"/>
            </p:custDataLst>
          </p:nvPr>
        </p:nvSpPr>
        <p:spPr>
          <a:xfrm>
            <a:off x="4979820" y="4079895"/>
            <a:ext cx="2232360" cy="481249"/>
          </a:xfrm>
        </p:spPr>
        <p:txBody>
          <a:bodyPr lIns="90000" tIns="0" rIns="90000" bIns="46800" anchor="ctr" anchorCtr="0">
            <a:normAutofit/>
          </a:bodyPr>
          <a:lstStyle>
            <a:lvl1pPr marL="0" indent="0" algn="ctr">
              <a:buNone/>
              <a:defRPr sz="2000" baseline="0">
                <a:latin typeface="Arial" panose="020B0604020202020204" pitchFamily="34" charset="0"/>
              </a:defRPr>
            </a:lvl1pPr>
            <a:lvl2pPr marL="457200" indent="0">
              <a:buNone/>
              <a:defRPr/>
            </a:lvl2pPr>
          </a:lstStyle>
          <a:p>
            <a:pPr lvl="0"/>
            <a:r>
              <a:rPr lang="zh-CN" altLang="en-US" dirty="0"/>
              <a:t>编辑文本</a:t>
            </a:r>
          </a:p>
        </p:txBody>
      </p:sp>
      <p:sp>
        <p:nvSpPr>
          <p:cNvPr id="12" name="文本占位符 11"/>
          <p:cNvSpPr>
            <a:spLocks noGrp="1"/>
          </p:cNvSpPr>
          <p:nvPr>
            <p:ph type="body" sz="quarter" idx="14" hasCustomPrompt="1"/>
            <p:custDataLst>
              <p:tags r:id="rId7"/>
            </p:custDataLst>
          </p:nvPr>
        </p:nvSpPr>
        <p:spPr>
          <a:xfrm>
            <a:off x="2593022" y="3539541"/>
            <a:ext cx="7005955" cy="481249"/>
          </a:xfrm>
        </p:spPr>
        <p:txBody>
          <a:bodyPr lIns="90000" tIns="0" rIns="90000" bIns="46800" anchor="t" anchorCtr="0">
            <a:normAutofit/>
          </a:bodyPr>
          <a:lstStyle>
            <a:lvl1pPr marL="0" indent="0" algn="ctr">
              <a:buNone/>
              <a:defRPr sz="2400" baseline="0">
                <a:latin typeface="Arial" panose="020B0604020202020204" pitchFamily="34" charset="0"/>
              </a:defRPr>
            </a:lvl1pPr>
            <a:lvl2pPr marL="457200" indent="0">
              <a:buNone/>
              <a:defRPr/>
            </a:lvl2pPr>
          </a:lstStyle>
          <a:p>
            <a:pPr lvl="0"/>
            <a:r>
              <a:rPr lang="zh-CN" altLang="en-US" dirty="0"/>
              <a:t>单击此处编辑文本</a:t>
            </a:r>
          </a:p>
        </p:txBody>
      </p:sp>
    </p:spTree>
    <p:extLst>
      <p:ext uri="{BB962C8B-B14F-4D97-AF65-F5344CB8AC3E}">
        <p14:creationId xmlns:p14="http://schemas.microsoft.com/office/powerpoint/2010/main" val="12214759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通用">
    <p:spTree>
      <p:nvGrpSpPr>
        <p:cNvPr id="1" name=""/>
        <p:cNvGrpSpPr/>
        <p:nvPr/>
      </p:nvGrpSpPr>
      <p:grpSpPr>
        <a:xfrm>
          <a:off x="0" y="0"/>
          <a:ext cx="0" cy="0"/>
          <a:chOff x="0" y="0"/>
          <a:chExt cx="0" cy="0"/>
        </a:xfrm>
      </p:grpSpPr>
      <p:grpSp>
        <p:nvGrpSpPr>
          <p:cNvPr id="17" name="组合 16"/>
          <p:cNvGrpSpPr/>
          <p:nvPr>
            <p:custDataLst>
              <p:tags r:id="rId1"/>
            </p:custDataLst>
          </p:nvPr>
        </p:nvGrpSpPr>
        <p:grpSpPr>
          <a:xfrm>
            <a:off x="11598910" y="6433185"/>
            <a:ext cx="450850" cy="149860"/>
            <a:chOff x="0" y="3623101"/>
            <a:chExt cx="1405715" cy="468548"/>
          </a:xfrm>
        </p:grpSpPr>
        <p:sp>
          <p:nvSpPr>
            <p:cNvPr id="19" name="菱形 18"/>
            <p:cNvSpPr/>
            <p:nvPr>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p:custDataLst>
                <p:tags r:id="rId8"/>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p:custDataLst>
                <p:tags r:id="rId9"/>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五边形 4"/>
          <p:cNvSpPr/>
          <p:nvPr>
            <p:custDataLst>
              <p:tags r:id="rId2"/>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日期占位符 2"/>
          <p:cNvSpPr>
            <a:spLocks noGrp="1"/>
          </p:cNvSpPr>
          <p:nvPr>
            <p:ph type="dt" sz="half" idx="10"/>
            <p:custDataLst>
              <p:tags r:id="rId3"/>
            </p:custDataLst>
          </p:nvPr>
        </p:nvSpPr>
        <p:spPr/>
        <p:txBody>
          <a:bodyPr/>
          <a:lstStyle/>
          <a:p>
            <a:fld id="{431307A8-9692-471C-A4DA-35ED28E740A8}" type="datetimeFigureOut">
              <a:rPr lang="zh-CN" altLang="en-US" smtClean="0"/>
              <a:t>2025/10/8</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62C00948-A20C-4390-8961-39AC018DC726}" type="slidenum">
              <a:rPr lang="zh-CN" altLang="en-US" smtClean="0"/>
              <a:t>‹#›</a:t>
            </a:fld>
            <a:endParaRPr lang="zh-CN" altLang="en-US"/>
          </a:p>
        </p:txBody>
      </p:sp>
      <p:sp>
        <p:nvSpPr>
          <p:cNvPr id="7" name="标题 6"/>
          <p:cNvSpPr>
            <a:spLocks noGrp="1"/>
          </p:cNvSpPr>
          <p:nvPr>
            <p:ph type="title"/>
            <p:custDataLst>
              <p:tags r:id="rId6"/>
            </p:custDataLst>
          </p:nvPr>
        </p:nvSpPr>
        <p:spPr/>
        <p:txBody>
          <a:bodyPr/>
          <a:lstStyle/>
          <a:p>
            <a:r>
              <a:rPr lang="zh-CN" altLang="en-US"/>
              <a:t>单击此处编辑母版标题样式</a:t>
            </a:r>
          </a:p>
        </p:txBody>
      </p:sp>
    </p:spTree>
    <p:extLst>
      <p:ext uri="{BB962C8B-B14F-4D97-AF65-F5344CB8AC3E}">
        <p14:creationId xmlns:p14="http://schemas.microsoft.com/office/powerpoint/2010/main" val="21790391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相框">
    <p:spTree>
      <p:nvGrpSpPr>
        <p:cNvPr id="1" name=""/>
        <p:cNvGrpSpPr/>
        <p:nvPr/>
      </p:nvGrpSpPr>
      <p:grpSpPr>
        <a:xfrm>
          <a:off x="0" y="0"/>
          <a:ext cx="0" cy="0"/>
          <a:chOff x="0" y="0"/>
          <a:chExt cx="0" cy="0"/>
        </a:xfrm>
      </p:grpSpPr>
      <p:sp>
        <p:nvSpPr>
          <p:cNvPr id="24" name="矩形 23"/>
          <p:cNvSpPr/>
          <p:nvPr>
            <p:custDataLst>
              <p:tags r:id="rId1"/>
            </p:custDataLst>
          </p:nvPr>
        </p:nvSpPr>
        <p:spPr>
          <a:xfrm>
            <a:off x="257175" y="285750"/>
            <a:ext cx="11677650" cy="62960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dirty="0">
              <a:sym typeface="+mn-ea"/>
            </a:endParaRPr>
          </a:p>
        </p:txBody>
      </p:sp>
      <p:grpSp>
        <p:nvGrpSpPr>
          <p:cNvPr id="25" name="组合 24"/>
          <p:cNvGrpSpPr/>
          <p:nvPr>
            <p:custDataLst>
              <p:tags r:id="rId2"/>
            </p:custDataLst>
          </p:nvPr>
        </p:nvGrpSpPr>
        <p:grpSpPr>
          <a:xfrm>
            <a:off x="11148695" y="6413500"/>
            <a:ext cx="950595" cy="316865"/>
            <a:chOff x="0" y="3623101"/>
            <a:chExt cx="1405715" cy="468548"/>
          </a:xfrm>
        </p:grpSpPr>
        <p:sp>
          <p:nvSpPr>
            <p:cNvPr id="27" name="菱形 26"/>
            <p:cNvSpPr/>
            <p:nvPr>
              <p:custDataLst>
                <p:tags r:id="rId9"/>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p:custDataLst>
                <p:tags r:id="rId10"/>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p:custDataLst>
                <p:tags r:id="rId11"/>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五边形 4"/>
          <p:cNvSpPr/>
          <p:nvPr>
            <p:custDataLst>
              <p:tags r:id="rId3"/>
            </p:custDataLst>
          </p:nvPr>
        </p:nvSpPr>
        <p:spPr>
          <a:xfrm rot="5400000">
            <a:off x="660400" y="231775"/>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title" hasCustomPrompt="1"/>
            <p:custDataLst>
              <p:tags r:id="rId4"/>
            </p:custDataLst>
          </p:nvPr>
        </p:nvSpPr>
        <p:spPr>
          <a:xfrm>
            <a:off x="1281600" y="1249200"/>
            <a:ext cx="9626400" cy="723600"/>
          </a:xfrm>
        </p:spPr>
        <p:txBody>
          <a:bodyPr lIns="90000" tIns="46800" rIns="90000" bIns="46800" anchor="ctr">
            <a:normAutofit/>
          </a:bodyPr>
          <a:lstStyle>
            <a:lvl1pPr marL="0" indent="0">
              <a:buFont typeface="Arial" panose="020B0604020202020204" pitchFamily="34" charset="0"/>
              <a:buNone/>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3" name="日期占位符 2"/>
          <p:cNvSpPr>
            <a:spLocks noGrp="1"/>
          </p:cNvSpPr>
          <p:nvPr>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31307A8-9692-471C-A4DA-35ED28E740A8}" type="datetimeFigureOut">
              <a:rPr lang="zh-CN" altLang="en-US" smtClean="0"/>
              <a:t>2025/10/8</a:t>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62C00948-A20C-4390-8961-39AC018DC726}" type="slidenum">
              <a:rPr lang="zh-CN" altLang="en-US" smtClean="0"/>
              <a:t>‹#›</a:t>
            </a:fld>
            <a:endParaRPr lang="zh-CN" altLang="en-US"/>
          </a:p>
        </p:txBody>
      </p:sp>
    </p:spTree>
    <p:extLst>
      <p:ext uri="{BB962C8B-B14F-4D97-AF65-F5344CB8AC3E}">
        <p14:creationId xmlns:p14="http://schemas.microsoft.com/office/powerpoint/2010/main" val="1181198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左右">
    <p:spTree>
      <p:nvGrpSpPr>
        <p:cNvPr id="1" name=""/>
        <p:cNvGrpSpPr/>
        <p:nvPr/>
      </p:nvGrpSpPr>
      <p:grpSpPr>
        <a:xfrm>
          <a:off x="0" y="0"/>
          <a:ext cx="0" cy="0"/>
          <a:chOff x="0" y="0"/>
          <a:chExt cx="0" cy="0"/>
        </a:xfrm>
      </p:grpSpPr>
      <p:sp>
        <p:nvSpPr>
          <p:cNvPr id="8" name="矩形 7"/>
          <p:cNvSpPr/>
          <p:nvPr>
            <p:custDataLst>
              <p:tags r:id="rId1"/>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16" name="组合 15"/>
          <p:cNvGrpSpPr/>
          <p:nvPr>
            <p:custDataLst>
              <p:tags r:id="rId2"/>
            </p:custDataLst>
          </p:nvPr>
        </p:nvGrpSpPr>
        <p:grpSpPr>
          <a:xfrm>
            <a:off x="11598910" y="6433185"/>
            <a:ext cx="450850" cy="149860"/>
            <a:chOff x="0" y="3623101"/>
            <a:chExt cx="1405715" cy="468548"/>
          </a:xfrm>
        </p:grpSpPr>
        <p:sp>
          <p:nvSpPr>
            <p:cNvPr id="18" name="菱形 17"/>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五边形 4"/>
          <p:cNvSpPr/>
          <p:nvPr>
            <p:custDataLst>
              <p:tags r:id="rId3"/>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title" hasCustomPrompt="1"/>
            <p:custDataLst>
              <p:tags r:id="rId4"/>
            </p:custDataLst>
          </p:nvPr>
        </p:nvSpPr>
        <p:spPr>
          <a:xfrm>
            <a:off x="583200" y="629920"/>
            <a:ext cx="3960000" cy="1022480"/>
          </a:xfrm>
        </p:spPr>
        <p:txBody>
          <a:bodyPr lIns="90000" tIns="46800" rIns="90000" bIns="46800" anchor="ctr">
            <a:normAutofit/>
          </a:bodyPr>
          <a:lstStyle>
            <a:lvl1pPr marL="0" indent="0">
              <a:buFont typeface="Arial" panose="020B0604020202020204" pitchFamily="34" charset="0"/>
              <a:buNone/>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编辑标题</a:t>
            </a:r>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31307A8-9692-471C-A4DA-35ED28E740A8}" type="datetimeFigureOut">
              <a:rPr lang="zh-CN" altLang="en-US" smtClean="0"/>
              <a:t>2025/10/8</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62C00948-A20C-4390-8961-39AC018DC726}"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9" name="内容占位符 8"/>
          <p:cNvSpPr>
            <a:spLocks noGrp="1"/>
          </p:cNvSpPr>
          <p:nvPr>
            <p:ph sz="quarter" idx="14"/>
            <p:custDataLst>
              <p:tags r:id="rId9"/>
            </p:custDataLst>
          </p:nvPr>
        </p:nvSpPr>
        <p:spPr>
          <a:xfrm>
            <a:off x="5101200" y="769938"/>
            <a:ext cx="6480000" cy="5087937"/>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Tree>
    <p:extLst>
      <p:ext uri="{BB962C8B-B14F-4D97-AF65-F5344CB8AC3E}">
        <p14:creationId xmlns:p14="http://schemas.microsoft.com/office/powerpoint/2010/main" val="12270870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上下">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3" name="组合 22"/>
          <p:cNvGrpSpPr/>
          <p:nvPr>
            <p:custDataLst>
              <p:tags r:id="rId2"/>
            </p:custDataLst>
          </p:nvPr>
        </p:nvGrpSpPr>
        <p:grpSpPr>
          <a:xfrm>
            <a:off x="11598910" y="6433185"/>
            <a:ext cx="450850" cy="149860"/>
            <a:chOff x="0" y="3623101"/>
            <a:chExt cx="1405715" cy="468548"/>
          </a:xfrm>
        </p:grpSpPr>
        <p:sp>
          <p:nvSpPr>
            <p:cNvPr id="25" name="菱形 24"/>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五边形 4"/>
          <p:cNvSpPr/>
          <p:nvPr>
            <p:custDataLst>
              <p:tags r:id="rId3"/>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title"/>
            <p:custDataLst>
              <p:tags r:id="rId4"/>
            </p:custDataLst>
          </p:nvPr>
        </p:nvSpPr>
        <p:spPr>
          <a:xfrm>
            <a:off x="612000" y="689418"/>
            <a:ext cx="10976400" cy="718182"/>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31307A8-9692-471C-A4DA-35ED28E740A8}" type="datetimeFigureOut">
              <a:rPr lang="zh-CN" altLang="en-US" smtClean="0"/>
              <a:t>2025/10/8</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62C00948-A20C-4390-8961-39AC018DC726}"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Tree>
    <p:extLst>
      <p:ext uri="{BB962C8B-B14F-4D97-AF65-F5344CB8AC3E}">
        <p14:creationId xmlns:p14="http://schemas.microsoft.com/office/powerpoint/2010/main" val="490587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下上">
    <p:spTree>
      <p:nvGrpSpPr>
        <p:cNvPr id="1" name=""/>
        <p:cNvGrpSpPr/>
        <p:nvPr/>
      </p:nvGrpSpPr>
      <p:grpSpPr>
        <a:xfrm>
          <a:off x="0" y="0"/>
          <a:ext cx="0" cy="0"/>
          <a:chOff x="0" y="0"/>
          <a:chExt cx="0" cy="0"/>
        </a:xfrm>
      </p:grpSpPr>
      <p:sp>
        <p:nvSpPr>
          <p:cNvPr id="8" name="矩形 7"/>
          <p:cNvSpPr/>
          <p:nvPr>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1" name="组合 20"/>
          <p:cNvGrpSpPr/>
          <p:nvPr>
            <p:custDataLst>
              <p:tags r:id="rId2"/>
            </p:custDataLst>
          </p:nvPr>
        </p:nvGrpSpPr>
        <p:grpSpPr>
          <a:xfrm>
            <a:off x="11598910" y="6433185"/>
            <a:ext cx="450850" cy="149860"/>
            <a:chOff x="0" y="3623101"/>
            <a:chExt cx="1405715" cy="468548"/>
          </a:xfrm>
        </p:grpSpPr>
        <p:sp>
          <p:nvSpPr>
            <p:cNvPr id="25" name="菱形 24"/>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五边形 4"/>
          <p:cNvSpPr/>
          <p:nvPr>
            <p:custDataLst>
              <p:tags r:id="rId3"/>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title"/>
            <p:custDataLst>
              <p:tags r:id="rId4"/>
            </p:custDataLst>
          </p:nvPr>
        </p:nvSpPr>
        <p:spPr>
          <a:xfrm>
            <a:off x="604800" y="579120"/>
            <a:ext cx="10976400" cy="65568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31307A8-9692-471C-A4DA-35ED28E740A8}" type="datetimeFigureOut">
              <a:rPr lang="zh-CN" altLang="en-US" smtClean="0"/>
              <a:t>2025/10/8</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62C00948-A20C-4390-8961-39AC018DC726}"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9" name="文本占位符 8"/>
          <p:cNvSpPr>
            <a:spLocks noGrp="1"/>
          </p:cNvSpPr>
          <p:nvPr>
            <p:ph type="body" sz="quarter" idx="14"/>
            <p:custDataLst>
              <p:tags r:id="rId9"/>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extLst>
      <p:ext uri="{BB962C8B-B14F-4D97-AF65-F5344CB8AC3E}">
        <p14:creationId xmlns:p14="http://schemas.microsoft.com/office/powerpoint/2010/main" val="15647897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导航">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lIns="90000" tIns="46800" rIns="90000" bIns="46800">
            <a:normAutofit/>
          </a:bodyPr>
          <a:lstStyle>
            <a:lvl1pPr marL="0" indent="0">
              <a:buFont typeface="Arial" panose="020B0604020202020204" pitchFamily="34" charset="0"/>
              <a:buNone/>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31307A8-9692-471C-A4DA-35ED28E740A8}" type="datetimeFigureOut">
              <a:rPr lang="zh-CN" altLang="en-US" smtClean="0"/>
              <a:t>2025/10/8</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62C00948-A20C-4390-8961-39AC018DC726}"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9" name="内容占位符 8"/>
          <p:cNvSpPr>
            <a:spLocks noGrp="1"/>
          </p:cNvSpPr>
          <p:nvPr>
            <p:ph sz="quarter" idx="14"/>
            <p:custDataLst>
              <p:tags r:id="rId7"/>
            </p:custDataLst>
          </p:nvPr>
        </p:nvSpPr>
        <p:spPr>
          <a:xfrm>
            <a:off x="6242400" y="1663200"/>
            <a:ext cx="53676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11" name="文本占位符 10"/>
          <p:cNvSpPr>
            <a:spLocks noGrp="1"/>
          </p:cNvSpPr>
          <p:nvPr>
            <p:ph type="body" sz="quarter" idx="15"/>
            <p:custDataLst>
              <p:tags r:id="rId8"/>
            </p:custDataLst>
          </p:nvPr>
        </p:nvSpPr>
        <p:spPr>
          <a:xfrm>
            <a:off x="572400" y="4816800"/>
            <a:ext cx="53424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p>
        </p:txBody>
      </p:sp>
      <p:grpSp>
        <p:nvGrpSpPr>
          <p:cNvPr id="19" name="组合 18"/>
          <p:cNvGrpSpPr/>
          <p:nvPr>
            <p:custDataLst>
              <p:tags r:id="rId10"/>
            </p:custDataLst>
          </p:nvPr>
        </p:nvGrpSpPr>
        <p:grpSpPr>
          <a:xfrm flipH="1">
            <a:off x="11129043" y="317149"/>
            <a:ext cx="976314" cy="307818"/>
            <a:chOff x="7177184" y="4307561"/>
            <a:chExt cx="976314" cy="307818"/>
          </a:xfrm>
        </p:grpSpPr>
        <p:sp>
          <p:nvSpPr>
            <p:cNvPr id="6" name="等腰三角形 5"/>
            <p:cNvSpPr/>
            <p:nvPr>
              <p:custDataLst>
                <p:tags r:id="rId11"/>
              </p:custDataLst>
            </p:nvPr>
          </p:nvSpPr>
          <p:spPr>
            <a:xfrm rot="5400000" flipH="1">
              <a:off x="7887012" y="4348893"/>
              <a:ext cx="307818" cy="225154"/>
            </a:xfrm>
            <a:custGeom>
              <a:avLst/>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1"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2" name="等腰三角形 5"/>
            <p:cNvSpPr/>
            <p:nvPr>
              <p:custDataLst>
                <p:tags r:id="rId12"/>
              </p:custDataLst>
            </p:nvPr>
          </p:nvSpPr>
          <p:spPr>
            <a:xfrm rot="5400000" flipH="1">
              <a:off x="7511432" y="4348893"/>
              <a:ext cx="307818" cy="225154"/>
            </a:xfrm>
            <a:custGeom>
              <a:avLst/>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1"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4" name="等腰三角形 5"/>
            <p:cNvSpPr/>
            <p:nvPr>
              <p:custDataLst>
                <p:tags r:id="rId13"/>
              </p:custDataLst>
            </p:nvPr>
          </p:nvSpPr>
          <p:spPr>
            <a:xfrm rot="5400000" flipH="1">
              <a:off x="7135852" y="4348893"/>
              <a:ext cx="307818" cy="225154"/>
            </a:xfrm>
            <a:custGeom>
              <a:avLst/>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1"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grpSp>
    </p:spTree>
    <p:extLst>
      <p:ext uri="{BB962C8B-B14F-4D97-AF65-F5344CB8AC3E}">
        <p14:creationId xmlns:p14="http://schemas.microsoft.com/office/powerpoint/2010/main" val="29210579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腰带">
    <p:spTree>
      <p:nvGrpSpPr>
        <p:cNvPr id="1" name=""/>
        <p:cNvGrpSpPr/>
        <p:nvPr/>
      </p:nvGrpSpPr>
      <p:grpSpPr>
        <a:xfrm>
          <a:off x="0" y="0"/>
          <a:ext cx="0" cy="0"/>
          <a:chOff x="0" y="0"/>
          <a:chExt cx="0" cy="0"/>
        </a:xfrm>
      </p:grpSpPr>
      <p:sp>
        <p:nvSpPr>
          <p:cNvPr id="17" name="圆角矩形 7"/>
          <p:cNvSpPr/>
          <p:nvPr>
            <p:custDataLst>
              <p:tags r:id="rId1"/>
            </p:custDataLst>
          </p:nvPr>
        </p:nvSpPr>
        <p:spPr>
          <a:xfrm>
            <a:off x="193040" y="182880"/>
            <a:ext cx="11805285" cy="6491605"/>
          </a:xfrm>
          <a:prstGeom prst="roundRect">
            <a:avLst>
              <a:gd name="adj" fmla="val 17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0" name="矩形 9"/>
          <p:cNvSpPr/>
          <p:nvPr>
            <p:custDataLst>
              <p:tags r:id="rId2"/>
            </p:custDataLst>
          </p:nvPr>
        </p:nvSpPr>
        <p:spPr>
          <a:xfrm>
            <a:off x="0" y="98638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12" name="五边形 4"/>
          <p:cNvSpPr/>
          <p:nvPr>
            <p:custDataLst>
              <p:tags r:id="rId3"/>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五边形 6"/>
          <p:cNvSpPr/>
          <p:nvPr>
            <p:custDataLst>
              <p:tags r:id="rId4"/>
            </p:custDataLst>
          </p:nvPr>
        </p:nvSpPr>
        <p:spPr>
          <a:xfrm rot="16200000" flipV="1">
            <a:off x="5792470" y="5731510"/>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5"/>
            </p:custDataLst>
          </p:nvPr>
        </p:nvSpPr>
        <p:spPr>
          <a:xfrm>
            <a:off x="1522800" y="1818640"/>
            <a:ext cx="9144000" cy="1907360"/>
          </a:xfrm>
        </p:spPr>
        <p:txBody>
          <a:bodyPr lIns="90000" tIns="46800" rIns="90000" bIns="46800" anchor="b">
            <a:normAutofit/>
          </a:bodyPr>
          <a:lstStyle>
            <a:lvl1pPr marL="0" indent="0" algn="ctr">
              <a:buFont typeface="Arial" panose="020B0604020202020204" pitchFamily="34" charset="0"/>
              <a:buNone/>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31307A8-9692-471C-A4DA-35ED28E740A8}" type="datetimeFigureOut">
              <a:rPr lang="zh-CN" altLang="en-US" smtClean="0"/>
              <a:t>2025/10/8</a:t>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62C00948-A20C-4390-8961-39AC018DC726}" type="slidenum">
              <a:rPr lang="zh-CN" altLang="en-US" smtClean="0"/>
              <a:t>‹#›</a:t>
            </a:fld>
            <a:endParaRPr lang="zh-CN" altLang="en-US"/>
          </a:p>
        </p:txBody>
      </p:sp>
      <p:sp>
        <p:nvSpPr>
          <p:cNvPr id="7" name="文本占位符 6"/>
          <p:cNvSpPr>
            <a:spLocks noGrp="1"/>
          </p:cNvSpPr>
          <p:nvPr>
            <p:ph type="body" sz="quarter" idx="13"/>
            <p:custDataLst>
              <p:tags r:id="rId9"/>
            </p:custDataLst>
          </p:nvPr>
        </p:nvSpPr>
        <p:spPr>
          <a:xfrm>
            <a:off x="1522413" y="3862800"/>
            <a:ext cx="9144000" cy="1656000"/>
          </a:xfrm>
        </p:spPr>
        <p:txBody>
          <a:bodyPr lIns="90000" tIns="46800" rIns="90000" bIns="46800">
            <a:normAutofit/>
          </a:bodyPr>
          <a:lstStyle>
            <a:lvl1pPr marL="0" indent="0" algn="ctr">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extLst>
      <p:ext uri="{BB962C8B-B14F-4D97-AF65-F5344CB8AC3E}">
        <p14:creationId xmlns:p14="http://schemas.microsoft.com/office/powerpoint/2010/main" val="19025353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294286" y="-27771"/>
            <a:ext cx="11755418" cy="6611091"/>
            <a:chOff x="294286" y="-27771"/>
            <a:chExt cx="11755418" cy="6611091"/>
          </a:xfrm>
        </p:grpSpPr>
        <p:grpSp>
          <p:nvGrpSpPr>
            <p:cNvPr id="8" name="组合 7"/>
            <p:cNvGrpSpPr/>
            <p:nvPr>
              <p:custDataLst>
                <p:tags r:id="rId7"/>
              </p:custDataLst>
            </p:nvPr>
          </p:nvGrpSpPr>
          <p:grpSpPr>
            <a:xfrm>
              <a:off x="11598965" y="6433146"/>
              <a:ext cx="450739" cy="150174"/>
              <a:chOff x="0" y="3623101"/>
              <a:chExt cx="1405715" cy="468548"/>
            </a:xfrm>
          </p:grpSpPr>
          <p:sp>
            <p:nvSpPr>
              <p:cNvPr id="10" name="菱形 9"/>
              <p:cNvSpPr/>
              <p:nvPr>
                <p:custDataLst>
                  <p:tags r:id="rId9"/>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p:custDataLst>
                  <p:tags r:id="rId10"/>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custDataLst>
                  <p:tags r:id="rId11"/>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五边形 4"/>
            <p:cNvSpPr/>
            <p:nvPr>
              <p:custDataLst>
                <p:tags r:id="rId8"/>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lang="zh-CN" altLang="en-US">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lang="zh-CN" altLang="en-US">
                <a:sym typeface="+mn-ea"/>
              </a:rPr>
              <a:t>单击此处编辑母版文本样式</a:t>
            </a:r>
          </a:p>
          <a:p>
            <a:pPr lvl="1"/>
            <a:r>
              <a:rPr lang="zh-CN" altLang="en-US">
                <a:sym typeface="+mn-ea"/>
              </a:rPr>
              <a:t>二级</a:t>
            </a:r>
          </a:p>
          <a:p>
            <a:pPr lvl="2"/>
            <a:r>
              <a:rPr lang="zh-CN" altLang="en-US">
                <a:sym typeface="+mn-ea"/>
              </a:rPr>
              <a:t>三级</a:t>
            </a:r>
          </a:p>
          <a:p>
            <a:pPr lvl="3"/>
            <a:r>
              <a:rPr lang="zh-CN" altLang="en-US">
                <a:sym typeface="+mn-ea"/>
              </a:rPr>
              <a:t>四级</a:t>
            </a:r>
          </a:p>
          <a:p>
            <a:pPr lvl="4"/>
            <a:r>
              <a:rPr lang="zh-CN" altLang="en-US">
                <a:sym typeface="+mn-ea"/>
              </a:rPr>
              <a:t>五级</a:t>
            </a:r>
            <a:endParaRPr dirty="0">
              <a:sym typeface="+mn-ea"/>
            </a:endParaRPr>
          </a:p>
        </p:txBody>
      </p:sp>
      <p:sp>
        <p:nvSpPr>
          <p:cNvPr id="4" name="日期占位符 3"/>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31307A8-9692-471C-A4DA-35ED28E740A8}" type="datetimeFigureOut">
              <a:rPr lang="zh-CN" altLang="en-US" smtClean="0"/>
              <a:t>2025/10/8</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62C00948-A20C-4390-8961-39AC018DC726}" type="slidenum">
              <a:rPr lang="zh-CN" altLang="en-US" smtClean="0"/>
              <a:t>‹#›</a:t>
            </a:fld>
            <a:endParaRPr lang="zh-CN" altLang="en-US"/>
          </a:p>
        </p:txBody>
      </p:sp>
    </p:spTree>
    <p:extLst>
      <p:ext uri="{BB962C8B-B14F-4D97-AF65-F5344CB8AC3E}">
        <p14:creationId xmlns:p14="http://schemas.microsoft.com/office/powerpoint/2010/main" val="14450106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结束页_1_3">
    <p:spTree>
      <p:nvGrpSpPr>
        <p:cNvPr id="1" name=""/>
        <p:cNvGrpSpPr/>
        <p:nvPr/>
      </p:nvGrpSpPr>
      <p:grpSpPr>
        <a:xfrm>
          <a:off x="0" y="0"/>
          <a:ext cx="0" cy="0"/>
          <a:chOff x="0" y="0"/>
          <a:chExt cx="0" cy="0"/>
        </a:xfrm>
      </p:grpSpPr>
      <p:sp>
        <p:nvSpPr>
          <p:cNvPr id="8" name="页脚占位符 4"/>
          <p:cNvSpPr>
            <a:spLocks noGrp="1"/>
          </p:cNvSpPr>
          <p:nvPr>
            <p:ph type="ftr" sz="quarter" idx="16385"/>
            <p:custDataLst>
              <p:tags r:id="rId1"/>
            </p:custDataLst>
          </p:nvPr>
        </p:nvSpPr>
        <p:spPr/>
        <p:txBody>
          <a:bodyPr/>
          <a:lstStyle/>
          <a:p>
            <a:endParaRPr lang="zh-CN" altLang="en-US"/>
          </a:p>
        </p:txBody>
      </p:sp>
      <p:sp>
        <p:nvSpPr>
          <p:cNvPr id="9" name="灯片编号占位符 5"/>
          <p:cNvSpPr>
            <a:spLocks noGrp="1"/>
          </p:cNvSpPr>
          <p:nvPr>
            <p:ph type="sldNum" sz="quarter" idx="16386"/>
            <p:custDataLst>
              <p:tags r:id="rId2"/>
            </p:custDataLst>
          </p:nvPr>
        </p:nvSpPr>
        <p:spPr>
          <a:xfrm>
            <a:off x="8610600" y="6356350"/>
            <a:ext cx="2743200" cy="365125"/>
          </a:xfrm>
        </p:spPr>
        <p:txBody>
          <a:bodyPr wrap="square">
            <a:normAutofit/>
          </a:bodyPr>
          <a:lstStyle/>
          <a:p>
            <a:fld id="{62C00948-A20C-4390-8961-39AC018DC726}" type="slidenum">
              <a:rPr lang="zh-CN" altLang="en-US" smtClean="0"/>
              <a:t>‹#›</a:t>
            </a:fld>
            <a:endParaRPr lang="zh-CN" altLang="en-US"/>
          </a:p>
        </p:txBody>
      </p:sp>
      <p:sp>
        <p:nvSpPr>
          <p:cNvPr id="153" name="任意多边形: 形状 37"/>
          <p:cNvSpPr/>
          <p:nvPr>
            <p:custDataLst>
              <p:tags r:id="rId3"/>
            </p:custDataLst>
          </p:nvPr>
        </p:nvSpPr>
        <p:spPr>
          <a:xfrm>
            <a:off x="0" y="431609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67" name="任意多边形: 形状 37"/>
          <p:cNvSpPr/>
          <p:nvPr>
            <p:custDataLst>
              <p:tags r:id="rId4"/>
            </p:custDataLst>
          </p:nvPr>
        </p:nvSpPr>
        <p:spPr>
          <a:xfrm>
            <a:off x="0" y="451167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68" name="任意多边形: 形状 37"/>
          <p:cNvSpPr/>
          <p:nvPr>
            <p:custDataLst>
              <p:tags r:id="rId5"/>
            </p:custDataLst>
          </p:nvPr>
        </p:nvSpPr>
        <p:spPr>
          <a:xfrm>
            <a:off x="0" y="470789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69" name="任意多边形: 形状 37"/>
          <p:cNvSpPr/>
          <p:nvPr>
            <p:custDataLst>
              <p:tags r:id="rId6"/>
            </p:custDataLst>
          </p:nvPr>
        </p:nvSpPr>
        <p:spPr>
          <a:xfrm>
            <a:off x="0" y="490347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0" name="任意多边形: 形状 37"/>
          <p:cNvSpPr/>
          <p:nvPr>
            <p:custDataLst>
              <p:tags r:id="rId7"/>
            </p:custDataLst>
          </p:nvPr>
        </p:nvSpPr>
        <p:spPr>
          <a:xfrm>
            <a:off x="0" y="509968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1" name="任意多边形: 形状 37"/>
          <p:cNvSpPr/>
          <p:nvPr>
            <p:custDataLst>
              <p:tags r:id="rId8"/>
            </p:custDataLst>
          </p:nvPr>
        </p:nvSpPr>
        <p:spPr>
          <a:xfrm>
            <a:off x="0" y="529526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2" name="任意多边形: 形状 37"/>
          <p:cNvSpPr/>
          <p:nvPr>
            <p:custDataLst>
              <p:tags r:id="rId9"/>
            </p:custDataLst>
          </p:nvPr>
        </p:nvSpPr>
        <p:spPr>
          <a:xfrm>
            <a:off x="0" y="549148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3" name="任意多边形: 形状 37"/>
          <p:cNvSpPr/>
          <p:nvPr>
            <p:custDataLst>
              <p:tags r:id="rId10"/>
            </p:custDataLst>
          </p:nvPr>
        </p:nvSpPr>
        <p:spPr>
          <a:xfrm>
            <a:off x="0" y="568706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4" name="任意多边形: 形状 37"/>
          <p:cNvSpPr/>
          <p:nvPr>
            <p:custDataLst>
              <p:tags r:id="rId11"/>
            </p:custDataLst>
          </p:nvPr>
        </p:nvSpPr>
        <p:spPr>
          <a:xfrm>
            <a:off x="0" y="588264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5" name="任意多边形: 形状 37"/>
          <p:cNvSpPr/>
          <p:nvPr>
            <p:custDataLst>
              <p:tags r:id="rId12"/>
            </p:custDataLst>
          </p:nvPr>
        </p:nvSpPr>
        <p:spPr>
          <a:xfrm>
            <a:off x="0" y="607885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6" name="任意多边形: 形状 37"/>
          <p:cNvSpPr/>
          <p:nvPr>
            <p:custDataLst>
              <p:tags r:id="rId13"/>
            </p:custDataLst>
          </p:nvPr>
        </p:nvSpPr>
        <p:spPr>
          <a:xfrm>
            <a:off x="0" y="627443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7" name="任意多边形: 形状 37"/>
          <p:cNvSpPr/>
          <p:nvPr>
            <p:custDataLst>
              <p:tags r:id="rId14"/>
            </p:custDataLst>
          </p:nvPr>
        </p:nvSpPr>
        <p:spPr>
          <a:xfrm>
            <a:off x="0" y="647065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8" name="任意多边形: 形状 37"/>
          <p:cNvSpPr/>
          <p:nvPr>
            <p:custDataLst>
              <p:tags r:id="rId15"/>
            </p:custDataLst>
          </p:nvPr>
        </p:nvSpPr>
        <p:spPr>
          <a:xfrm>
            <a:off x="0" y="666623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90" name="日期占位符 189"/>
          <p:cNvSpPr>
            <a:spLocks noGrp="1"/>
          </p:cNvSpPr>
          <p:nvPr>
            <p:ph type="dt" sz="half" idx="16387"/>
            <p:custDataLst>
              <p:tags r:id="rId16"/>
            </p:custDataLst>
          </p:nvPr>
        </p:nvSpPr>
        <p:spPr/>
        <p:txBody>
          <a:bodyPr wrap="square">
            <a:normAutofit/>
          </a:bodyPr>
          <a:lstStyle/>
          <a:p>
            <a:fld id="{431307A8-9692-471C-A4DA-35ED28E740A8}" type="datetimeFigureOut">
              <a:rPr lang="zh-CN" altLang="en-US" smtClean="0"/>
              <a:t>2025/10/8</a:t>
            </a:fld>
            <a:endParaRPr lang="zh-CN" altLang="en-US"/>
          </a:p>
        </p:txBody>
      </p:sp>
      <p:sp>
        <p:nvSpPr>
          <p:cNvPr id="62" name="任意多边形: 形状 306"/>
          <p:cNvSpPr/>
          <p:nvPr>
            <p:custDataLst>
              <p:tags r:id="rId17"/>
            </p:custDataLst>
          </p:nvPr>
        </p:nvSpPr>
        <p:spPr>
          <a:xfrm>
            <a:off x="226695" y="6675755"/>
            <a:ext cx="290830" cy="182245"/>
          </a:xfrm>
          <a:custGeom>
            <a:avLst/>
            <a:gdLst>
              <a:gd name="connsiteX0" fmla="*/ 0 w 458"/>
              <a:gd name="connsiteY0" fmla="*/ 287 h 287"/>
              <a:gd name="connsiteX1" fmla="*/ 458 w 458"/>
              <a:gd name="connsiteY1" fmla="*/ 0 h 287"/>
            </a:gdLst>
            <a:ahLst/>
            <a:cxnLst>
              <a:cxn ang="0">
                <a:pos x="connsiteX0" y="connsiteY0"/>
              </a:cxn>
              <a:cxn ang="0">
                <a:pos x="connsiteX1" y="connsiteY1"/>
              </a:cxn>
            </a:cxnLst>
            <a:rect l="l" t="t" r="r" b="b"/>
            <a:pathLst>
              <a:path w="458" h="287">
                <a:moveTo>
                  <a:pt x="0" y="287"/>
                </a:moveTo>
                <a:lnTo>
                  <a:pt x="458"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 name="任意多边形: 形状 307"/>
          <p:cNvSpPr/>
          <p:nvPr>
            <p:custDataLst>
              <p:tags r:id="rId18"/>
            </p:custDataLst>
          </p:nvPr>
        </p:nvSpPr>
        <p:spPr>
          <a:xfrm>
            <a:off x="51689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87" name="任意多边形: 形状 307"/>
          <p:cNvSpPr/>
          <p:nvPr>
            <p:custDataLst>
              <p:tags r:id="rId19"/>
            </p:custDataLst>
          </p:nvPr>
        </p:nvSpPr>
        <p:spPr>
          <a:xfrm>
            <a:off x="225425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88" name="任意多边形: 形状 307"/>
          <p:cNvSpPr/>
          <p:nvPr>
            <p:custDataLst>
              <p:tags r:id="rId20"/>
            </p:custDataLst>
          </p:nvPr>
        </p:nvSpPr>
        <p:spPr>
          <a:xfrm>
            <a:off x="254381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89" name="任意多边形: 形状 307"/>
          <p:cNvSpPr/>
          <p:nvPr>
            <p:custDataLst>
              <p:tags r:id="rId21"/>
            </p:custDataLst>
          </p:nvPr>
        </p:nvSpPr>
        <p:spPr>
          <a:xfrm>
            <a:off x="283337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91" name="任意多边形: 形状 307"/>
          <p:cNvSpPr/>
          <p:nvPr>
            <p:custDataLst>
              <p:tags r:id="rId22"/>
            </p:custDataLst>
          </p:nvPr>
        </p:nvSpPr>
        <p:spPr>
          <a:xfrm>
            <a:off x="196469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92" name="任意多边形: 形状 307"/>
          <p:cNvSpPr/>
          <p:nvPr>
            <p:custDataLst>
              <p:tags r:id="rId23"/>
            </p:custDataLst>
          </p:nvPr>
        </p:nvSpPr>
        <p:spPr>
          <a:xfrm>
            <a:off x="167513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93" name="任意多边形: 形状 307"/>
          <p:cNvSpPr/>
          <p:nvPr>
            <p:custDataLst>
              <p:tags r:id="rId24"/>
            </p:custDataLst>
          </p:nvPr>
        </p:nvSpPr>
        <p:spPr>
          <a:xfrm>
            <a:off x="138557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94" name="任意多边形: 形状 307"/>
          <p:cNvSpPr/>
          <p:nvPr>
            <p:custDataLst>
              <p:tags r:id="rId25"/>
            </p:custDataLst>
          </p:nvPr>
        </p:nvSpPr>
        <p:spPr>
          <a:xfrm>
            <a:off x="109601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95" name="任意多边形: 形状 307"/>
          <p:cNvSpPr/>
          <p:nvPr>
            <p:custDataLst>
              <p:tags r:id="rId26"/>
            </p:custDataLst>
          </p:nvPr>
        </p:nvSpPr>
        <p:spPr>
          <a:xfrm>
            <a:off x="80645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0" name="任意多边形: 形状 6"/>
          <p:cNvSpPr/>
          <p:nvPr>
            <p:custDataLst>
              <p:tags r:id="rId27"/>
            </p:custDataLst>
          </p:nvPr>
        </p:nvSpPr>
        <p:spPr>
          <a:xfrm>
            <a:off x="7814669" y="530037"/>
            <a:ext cx="4377332" cy="4740989"/>
          </a:xfrm>
          <a:custGeom>
            <a:avLst/>
            <a:gdLst>
              <a:gd name="connsiteX0" fmla="*/ 3211740 w 4377332"/>
              <a:gd name="connsiteY0" fmla="*/ 0 h 4740989"/>
              <a:gd name="connsiteX1" fmla="*/ 4377332 w 4377332"/>
              <a:gd name="connsiteY1" fmla="*/ 726262 h 4740989"/>
              <a:gd name="connsiteX2" fmla="*/ 4377331 w 4377332"/>
              <a:gd name="connsiteY2" fmla="*/ 4740989 h 4740989"/>
              <a:gd name="connsiteX3" fmla="*/ 0 w 4377332"/>
              <a:gd name="connsiteY3" fmla="*/ 2015453 h 4740989"/>
              <a:gd name="connsiteX4" fmla="*/ 3211740 w 4377332"/>
              <a:gd name="connsiteY4" fmla="*/ 0 h 4740989"/>
              <a:gd name="connsiteX0-1" fmla="*/ 3211740 w 4704771"/>
              <a:gd name="connsiteY0-2" fmla="*/ 0 h 4745229"/>
              <a:gd name="connsiteX1-3" fmla="*/ 4377332 w 4704771"/>
              <a:gd name="connsiteY1-4" fmla="*/ 726262 h 4745229"/>
              <a:gd name="connsiteX2-5" fmla="*/ 4386856 w 4704771"/>
              <a:gd name="connsiteY2-6" fmla="*/ 2594163 h 4745229"/>
              <a:gd name="connsiteX3-7" fmla="*/ 4377331 w 4704771"/>
              <a:gd name="connsiteY3-8" fmla="*/ 4740989 h 4745229"/>
              <a:gd name="connsiteX4-9" fmla="*/ 0 w 4704771"/>
              <a:gd name="connsiteY4-10" fmla="*/ 2015453 h 4745229"/>
              <a:gd name="connsiteX5" fmla="*/ 3211740 w 4704771"/>
              <a:gd name="connsiteY5" fmla="*/ 0 h 4745229"/>
              <a:gd name="connsiteX0-11" fmla="*/ 4386856 w 4704771"/>
              <a:gd name="connsiteY0-12" fmla="*/ 2594163 h 4745229"/>
              <a:gd name="connsiteX1-13" fmla="*/ 4377331 w 4704771"/>
              <a:gd name="connsiteY1-14" fmla="*/ 4740989 h 4745229"/>
              <a:gd name="connsiteX2-15" fmla="*/ 0 w 4704771"/>
              <a:gd name="connsiteY2-16" fmla="*/ 2015453 h 4745229"/>
              <a:gd name="connsiteX3-17" fmla="*/ 3211740 w 4704771"/>
              <a:gd name="connsiteY3-18" fmla="*/ 0 h 4745229"/>
              <a:gd name="connsiteX4-19" fmla="*/ 4377332 w 4704771"/>
              <a:gd name="connsiteY4-20" fmla="*/ 726262 h 4745229"/>
              <a:gd name="connsiteX5-21" fmla="*/ 4478296 w 4704771"/>
              <a:gd name="connsiteY5-22" fmla="*/ 2685603 h 4745229"/>
              <a:gd name="connsiteX0-23" fmla="*/ 4386856 w 4704771"/>
              <a:gd name="connsiteY0-24" fmla="*/ 2594163 h 4745229"/>
              <a:gd name="connsiteX1-25" fmla="*/ 4377331 w 4704771"/>
              <a:gd name="connsiteY1-26" fmla="*/ 4740989 h 4745229"/>
              <a:gd name="connsiteX2-27" fmla="*/ 0 w 4704771"/>
              <a:gd name="connsiteY2-28" fmla="*/ 2015453 h 4745229"/>
              <a:gd name="connsiteX3-29" fmla="*/ 3211740 w 4704771"/>
              <a:gd name="connsiteY3-30" fmla="*/ 0 h 4745229"/>
              <a:gd name="connsiteX4-31" fmla="*/ 4377332 w 4704771"/>
              <a:gd name="connsiteY4-32" fmla="*/ 726262 h 4745229"/>
              <a:gd name="connsiteX0-33" fmla="*/ 4377331 w 4377332"/>
              <a:gd name="connsiteY0-34" fmla="*/ 4740989 h 4740989"/>
              <a:gd name="connsiteX1-35" fmla="*/ 0 w 4377332"/>
              <a:gd name="connsiteY1-36" fmla="*/ 2015453 h 4740989"/>
              <a:gd name="connsiteX2-37" fmla="*/ 3211740 w 4377332"/>
              <a:gd name="connsiteY2-38" fmla="*/ 0 h 4740989"/>
              <a:gd name="connsiteX3-39" fmla="*/ 4377332 w 4377332"/>
              <a:gd name="connsiteY3-40" fmla="*/ 726262 h 4740989"/>
            </a:gdLst>
            <a:ahLst/>
            <a:cxnLst>
              <a:cxn ang="0">
                <a:pos x="connsiteX0-1" y="connsiteY0-2"/>
              </a:cxn>
              <a:cxn ang="0">
                <a:pos x="connsiteX1-3" y="connsiteY1-4"/>
              </a:cxn>
              <a:cxn ang="0">
                <a:pos x="connsiteX2-5" y="connsiteY2-6"/>
              </a:cxn>
              <a:cxn ang="0">
                <a:pos x="connsiteX3-7" y="connsiteY3-8"/>
              </a:cxn>
            </a:cxnLst>
            <a:rect l="l" t="t" r="r" b="b"/>
            <a:pathLst>
              <a:path w="4377332" h="4740989">
                <a:moveTo>
                  <a:pt x="4377331" y="4740989"/>
                </a:moveTo>
                <a:lnTo>
                  <a:pt x="0" y="2015453"/>
                </a:lnTo>
                <a:lnTo>
                  <a:pt x="3211740" y="0"/>
                </a:lnTo>
                <a:lnTo>
                  <a:pt x="4377332" y="72626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12" name="任意多边形: 形状 11"/>
          <p:cNvSpPr/>
          <p:nvPr>
            <p:custDataLst>
              <p:tags r:id="rId28"/>
            </p:custDataLst>
          </p:nvPr>
        </p:nvSpPr>
        <p:spPr>
          <a:xfrm>
            <a:off x="7810225" y="782766"/>
            <a:ext cx="4381776" cy="4743756"/>
          </a:xfrm>
          <a:custGeom>
            <a:avLst/>
            <a:gdLst>
              <a:gd name="connsiteX0" fmla="*/ 3211739 w 4381776"/>
              <a:gd name="connsiteY0" fmla="*/ 0 h 4743756"/>
              <a:gd name="connsiteX1" fmla="*/ 4381776 w 4381776"/>
              <a:gd name="connsiteY1" fmla="*/ 729032 h 4743756"/>
              <a:gd name="connsiteX2" fmla="*/ 4381776 w 4381776"/>
              <a:gd name="connsiteY2" fmla="*/ 4743756 h 4743756"/>
              <a:gd name="connsiteX3" fmla="*/ 0 w 4381776"/>
              <a:gd name="connsiteY3" fmla="*/ 2015454 h 4743756"/>
              <a:gd name="connsiteX4" fmla="*/ 3211739 w 4381776"/>
              <a:gd name="connsiteY4" fmla="*/ 0 h 4743756"/>
              <a:gd name="connsiteX0-1" fmla="*/ 3211739 w 4391300"/>
              <a:gd name="connsiteY0-2" fmla="*/ 0 h 4743756"/>
              <a:gd name="connsiteX1-3" fmla="*/ 4381776 w 4391300"/>
              <a:gd name="connsiteY1-4" fmla="*/ 729032 h 4743756"/>
              <a:gd name="connsiteX2-5" fmla="*/ 4391300 w 4391300"/>
              <a:gd name="connsiteY2-6" fmla="*/ 2103309 h 4743756"/>
              <a:gd name="connsiteX3-7" fmla="*/ 4381776 w 4391300"/>
              <a:gd name="connsiteY3-8" fmla="*/ 4743756 h 4743756"/>
              <a:gd name="connsiteX4-9" fmla="*/ 0 w 4391300"/>
              <a:gd name="connsiteY4-10" fmla="*/ 2015454 h 4743756"/>
              <a:gd name="connsiteX5" fmla="*/ 3211739 w 4391300"/>
              <a:gd name="connsiteY5" fmla="*/ 0 h 4743756"/>
              <a:gd name="connsiteX0-11" fmla="*/ 4391300 w 4482740"/>
              <a:gd name="connsiteY0-12" fmla="*/ 2103309 h 4743756"/>
              <a:gd name="connsiteX1-13" fmla="*/ 4381776 w 4482740"/>
              <a:gd name="connsiteY1-14" fmla="*/ 4743756 h 4743756"/>
              <a:gd name="connsiteX2-15" fmla="*/ 0 w 4482740"/>
              <a:gd name="connsiteY2-16" fmla="*/ 2015454 h 4743756"/>
              <a:gd name="connsiteX3-17" fmla="*/ 3211739 w 4482740"/>
              <a:gd name="connsiteY3-18" fmla="*/ 0 h 4743756"/>
              <a:gd name="connsiteX4-19" fmla="*/ 4381776 w 4482740"/>
              <a:gd name="connsiteY4-20" fmla="*/ 729032 h 4743756"/>
              <a:gd name="connsiteX5-21" fmla="*/ 4482740 w 4482740"/>
              <a:gd name="connsiteY5-22" fmla="*/ 2194749 h 4743756"/>
              <a:gd name="connsiteX0-23" fmla="*/ 4391300 w 4391300"/>
              <a:gd name="connsiteY0-24" fmla="*/ 2103309 h 4743756"/>
              <a:gd name="connsiteX1-25" fmla="*/ 4381776 w 4391300"/>
              <a:gd name="connsiteY1-26" fmla="*/ 4743756 h 4743756"/>
              <a:gd name="connsiteX2-27" fmla="*/ 0 w 4391300"/>
              <a:gd name="connsiteY2-28" fmla="*/ 2015454 h 4743756"/>
              <a:gd name="connsiteX3-29" fmla="*/ 3211739 w 4391300"/>
              <a:gd name="connsiteY3-30" fmla="*/ 0 h 4743756"/>
              <a:gd name="connsiteX4-31" fmla="*/ 4381776 w 4391300"/>
              <a:gd name="connsiteY4-32" fmla="*/ 729032 h 4743756"/>
              <a:gd name="connsiteX0-33" fmla="*/ 4381776 w 4381776"/>
              <a:gd name="connsiteY0-34" fmla="*/ 4743756 h 4743756"/>
              <a:gd name="connsiteX1-35" fmla="*/ 0 w 4381776"/>
              <a:gd name="connsiteY1-36" fmla="*/ 2015454 h 4743756"/>
              <a:gd name="connsiteX2-37" fmla="*/ 3211739 w 4381776"/>
              <a:gd name="connsiteY2-38" fmla="*/ 0 h 4743756"/>
              <a:gd name="connsiteX3-39" fmla="*/ 4381776 w 4381776"/>
              <a:gd name="connsiteY3-40" fmla="*/ 729032 h 4743756"/>
            </a:gdLst>
            <a:ahLst/>
            <a:cxnLst>
              <a:cxn ang="0">
                <a:pos x="connsiteX0-1" y="connsiteY0-2"/>
              </a:cxn>
              <a:cxn ang="0">
                <a:pos x="connsiteX1-3" y="connsiteY1-4"/>
              </a:cxn>
              <a:cxn ang="0">
                <a:pos x="connsiteX2-5" y="connsiteY2-6"/>
              </a:cxn>
              <a:cxn ang="0">
                <a:pos x="connsiteX3-7" y="connsiteY3-8"/>
              </a:cxn>
            </a:cxnLst>
            <a:rect l="l" t="t" r="r" b="b"/>
            <a:pathLst>
              <a:path w="4381776" h="4743756">
                <a:moveTo>
                  <a:pt x="4381776" y="4743756"/>
                </a:moveTo>
                <a:lnTo>
                  <a:pt x="0" y="2015454"/>
                </a:lnTo>
                <a:lnTo>
                  <a:pt x="3211739" y="0"/>
                </a:lnTo>
                <a:lnTo>
                  <a:pt x="4381776" y="72903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16" name="任意多边形: 形状 15"/>
          <p:cNvSpPr/>
          <p:nvPr>
            <p:custDataLst>
              <p:tags r:id="rId29"/>
            </p:custDataLst>
          </p:nvPr>
        </p:nvSpPr>
        <p:spPr>
          <a:xfrm>
            <a:off x="7815305" y="1009463"/>
            <a:ext cx="4376696" cy="4740594"/>
          </a:xfrm>
          <a:custGeom>
            <a:avLst/>
            <a:gdLst>
              <a:gd name="connsiteX0" fmla="*/ 3211739 w 4376696"/>
              <a:gd name="connsiteY0" fmla="*/ 0 h 4740594"/>
              <a:gd name="connsiteX1" fmla="*/ 4376696 w 4376696"/>
              <a:gd name="connsiteY1" fmla="*/ 725866 h 4740594"/>
              <a:gd name="connsiteX2" fmla="*/ 4376696 w 4376696"/>
              <a:gd name="connsiteY2" fmla="*/ 4740594 h 4740594"/>
              <a:gd name="connsiteX3" fmla="*/ 0 w 4376696"/>
              <a:gd name="connsiteY3" fmla="*/ 2015453 h 4740594"/>
              <a:gd name="connsiteX4" fmla="*/ 3211739 w 4376696"/>
              <a:gd name="connsiteY4" fmla="*/ 0 h 4740594"/>
              <a:gd name="connsiteX0-1" fmla="*/ 3211739 w 4386220"/>
              <a:gd name="connsiteY0-2" fmla="*/ 0 h 4740594"/>
              <a:gd name="connsiteX1-3" fmla="*/ 4376696 w 4386220"/>
              <a:gd name="connsiteY1-4" fmla="*/ 725866 h 4740594"/>
              <a:gd name="connsiteX2-5" fmla="*/ 4386220 w 4386220"/>
              <a:gd name="connsiteY2-6" fmla="*/ 2190937 h 4740594"/>
              <a:gd name="connsiteX3-7" fmla="*/ 4376696 w 4386220"/>
              <a:gd name="connsiteY3-8" fmla="*/ 4740594 h 4740594"/>
              <a:gd name="connsiteX4-9" fmla="*/ 0 w 4386220"/>
              <a:gd name="connsiteY4-10" fmla="*/ 2015453 h 4740594"/>
              <a:gd name="connsiteX5" fmla="*/ 3211739 w 4386220"/>
              <a:gd name="connsiteY5" fmla="*/ 0 h 4740594"/>
              <a:gd name="connsiteX0-11" fmla="*/ 4386220 w 4477660"/>
              <a:gd name="connsiteY0-12" fmla="*/ 2190937 h 4740594"/>
              <a:gd name="connsiteX1-13" fmla="*/ 4376696 w 4477660"/>
              <a:gd name="connsiteY1-14" fmla="*/ 4740594 h 4740594"/>
              <a:gd name="connsiteX2-15" fmla="*/ 0 w 4477660"/>
              <a:gd name="connsiteY2-16" fmla="*/ 2015453 h 4740594"/>
              <a:gd name="connsiteX3-17" fmla="*/ 3211739 w 4477660"/>
              <a:gd name="connsiteY3-18" fmla="*/ 0 h 4740594"/>
              <a:gd name="connsiteX4-19" fmla="*/ 4376696 w 4477660"/>
              <a:gd name="connsiteY4-20" fmla="*/ 725866 h 4740594"/>
              <a:gd name="connsiteX5-21" fmla="*/ 4477660 w 4477660"/>
              <a:gd name="connsiteY5-22" fmla="*/ 2282377 h 4740594"/>
              <a:gd name="connsiteX0-23" fmla="*/ 4386220 w 4386220"/>
              <a:gd name="connsiteY0-24" fmla="*/ 2190937 h 4740594"/>
              <a:gd name="connsiteX1-25" fmla="*/ 4376696 w 4386220"/>
              <a:gd name="connsiteY1-26" fmla="*/ 4740594 h 4740594"/>
              <a:gd name="connsiteX2-27" fmla="*/ 0 w 4386220"/>
              <a:gd name="connsiteY2-28" fmla="*/ 2015453 h 4740594"/>
              <a:gd name="connsiteX3-29" fmla="*/ 3211739 w 4386220"/>
              <a:gd name="connsiteY3-30" fmla="*/ 0 h 4740594"/>
              <a:gd name="connsiteX4-31" fmla="*/ 4376696 w 4386220"/>
              <a:gd name="connsiteY4-32" fmla="*/ 725866 h 4740594"/>
              <a:gd name="connsiteX0-33" fmla="*/ 4376696 w 4376696"/>
              <a:gd name="connsiteY0-34" fmla="*/ 4740594 h 4740594"/>
              <a:gd name="connsiteX1-35" fmla="*/ 0 w 4376696"/>
              <a:gd name="connsiteY1-36" fmla="*/ 2015453 h 4740594"/>
              <a:gd name="connsiteX2-37" fmla="*/ 3211739 w 4376696"/>
              <a:gd name="connsiteY2-38" fmla="*/ 0 h 4740594"/>
              <a:gd name="connsiteX3-39" fmla="*/ 4376696 w 4376696"/>
              <a:gd name="connsiteY3-40" fmla="*/ 725866 h 4740594"/>
            </a:gdLst>
            <a:ahLst/>
            <a:cxnLst>
              <a:cxn ang="0">
                <a:pos x="connsiteX0-1" y="connsiteY0-2"/>
              </a:cxn>
              <a:cxn ang="0">
                <a:pos x="connsiteX1-3" y="connsiteY1-4"/>
              </a:cxn>
              <a:cxn ang="0">
                <a:pos x="connsiteX2-5" y="connsiteY2-6"/>
              </a:cxn>
              <a:cxn ang="0">
                <a:pos x="connsiteX3-7" y="connsiteY3-8"/>
              </a:cxn>
            </a:cxnLst>
            <a:rect l="l" t="t" r="r" b="b"/>
            <a:pathLst>
              <a:path w="4376696" h="4740594">
                <a:moveTo>
                  <a:pt x="4376696" y="4740594"/>
                </a:moveTo>
                <a:lnTo>
                  <a:pt x="0" y="2015453"/>
                </a:lnTo>
                <a:lnTo>
                  <a:pt x="3211739" y="0"/>
                </a:lnTo>
                <a:lnTo>
                  <a:pt x="4376696" y="725866"/>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21" name="任意多边形: 形状 20"/>
          <p:cNvSpPr/>
          <p:nvPr>
            <p:custDataLst>
              <p:tags r:id="rId30"/>
            </p:custDataLst>
          </p:nvPr>
        </p:nvSpPr>
        <p:spPr>
          <a:xfrm>
            <a:off x="7823560" y="1255841"/>
            <a:ext cx="4368441" cy="4735455"/>
          </a:xfrm>
          <a:custGeom>
            <a:avLst/>
            <a:gdLst>
              <a:gd name="connsiteX0" fmla="*/ 3211739 w 4368441"/>
              <a:gd name="connsiteY0" fmla="*/ 0 h 4735455"/>
              <a:gd name="connsiteX1" fmla="*/ 4368441 w 4368441"/>
              <a:gd name="connsiteY1" fmla="*/ 720724 h 4735455"/>
              <a:gd name="connsiteX2" fmla="*/ 4368440 w 4368441"/>
              <a:gd name="connsiteY2" fmla="*/ 4735455 h 4735455"/>
              <a:gd name="connsiteX3" fmla="*/ 0 w 4368441"/>
              <a:gd name="connsiteY3" fmla="*/ 2015455 h 4735455"/>
              <a:gd name="connsiteX4" fmla="*/ 3211739 w 4368441"/>
              <a:gd name="connsiteY4" fmla="*/ 0 h 4735455"/>
              <a:gd name="connsiteX0-1" fmla="*/ 3211739 w 4692028"/>
              <a:gd name="connsiteY0-2" fmla="*/ 0 h 4738800"/>
              <a:gd name="connsiteX1-3" fmla="*/ 4368441 w 4692028"/>
              <a:gd name="connsiteY1-4" fmla="*/ 720724 h 4738800"/>
              <a:gd name="connsiteX2-5" fmla="*/ 4368440 w 4692028"/>
              <a:gd name="connsiteY2-6" fmla="*/ 2535109 h 4738800"/>
              <a:gd name="connsiteX3-7" fmla="*/ 4368440 w 4692028"/>
              <a:gd name="connsiteY3-8" fmla="*/ 4735455 h 4738800"/>
              <a:gd name="connsiteX4-9" fmla="*/ 0 w 4692028"/>
              <a:gd name="connsiteY4-10" fmla="*/ 2015455 h 4738800"/>
              <a:gd name="connsiteX5" fmla="*/ 3211739 w 4692028"/>
              <a:gd name="connsiteY5" fmla="*/ 0 h 4738800"/>
              <a:gd name="connsiteX0-11" fmla="*/ 4368440 w 4692028"/>
              <a:gd name="connsiteY0-12" fmla="*/ 2535109 h 4738800"/>
              <a:gd name="connsiteX1-13" fmla="*/ 4368440 w 4692028"/>
              <a:gd name="connsiteY1-14" fmla="*/ 4735455 h 4738800"/>
              <a:gd name="connsiteX2-15" fmla="*/ 0 w 4692028"/>
              <a:gd name="connsiteY2-16" fmla="*/ 2015455 h 4738800"/>
              <a:gd name="connsiteX3-17" fmla="*/ 3211739 w 4692028"/>
              <a:gd name="connsiteY3-18" fmla="*/ 0 h 4738800"/>
              <a:gd name="connsiteX4-19" fmla="*/ 4368441 w 4692028"/>
              <a:gd name="connsiteY4-20" fmla="*/ 720724 h 4738800"/>
              <a:gd name="connsiteX5-21" fmla="*/ 4459880 w 4692028"/>
              <a:gd name="connsiteY5-22" fmla="*/ 2626549 h 4738800"/>
              <a:gd name="connsiteX0-23" fmla="*/ 4368440 w 4692028"/>
              <a:gd name="connsiteY0-24" fmla="*/ 2535109 h 4738800"/>
              <a:gd name="connsiteX1-25" fmla="*/ 4368440 w 4692028"/>
              <a:gd name="connsiteY1-26" fmla="*/ 4735455 h 4738800"/>
              <a:gd name="connsiteX2-27" fmla="*/ 0 w 4692028"/>
              <a:gd name="connsiteY2-28" fmla="*/ 2015455 h 4738800"/>
              <a:gd name="connsiteX3-29" fmla="*/ 3211739 w 4692028"/>
              <a:gd name="connsiteY3-30" fmla="*/ 0 h 4738800"/>
              <a:gd name="connsiteX4-31" fmla="*/ 4368441 w 4692028"/>
              <a:gd name="connsiteY4-32" fmla="*/ 720724 h 4738800"/>
              <a:gd name="connsiteX0-33" fmla="*/ 4368440 w 4368441"/>
              <a:gd name="connsiteY0-34" fmla="*/ 4735455 h 4735455"/>
              <a:gd name="connsiteX1-35" fmla="*/ 0 w 4368441"/>
              <a:gd name="connsiteY1-36" fmla="*/ 2015455 h 4735455"/>
              <a:gd name="connsiteX2-37" fmla="*/ 3211739 w 4368441"/>
              <a:gd name="connsiteY2-38" fmla="*/ 0 h 4735455"/>
              <a:gd name="connsiteX3-39" fmla="*/ 4368441 w 4368441"/>
              <a:gd name="connsiteY3-40" fmla="*/ 720724 h 4735455"/>
            </a:gdLst>
            <a:ahLst/>
            <a:cxnLst>
              <a:cxn ang="0">
                <a:pos x="connsiteX0-1" y="connsiteY0-2"/>
              </a:cxn>
              <a:cxn ang="0">
                <a:pos x="connsiteX1-3" y="connsiteY1-4"/>
              </a:cxn>
              <a:cxn ang="0">
                <a:pos x="connsiteX2-5" y="connsiteY2-6"/>
              </a:cxn>
              <a:cxn ang="0">
                <a:pos x="connsiteX3-7" y="connsiteY3-8"/>
              </a:cxn>
            </a:cxnLst>
            <a:rect l="l" t="t" r="r" b="b"/>
            <a:pathLst>
              <a:path w="4368441" h="4735455">
                <a:moveTo>
                  <a:pt x="4368440" y="4735455"/>
                </a:moveTo>
                <a:lnTo>
                  <a:pt x="0" y="2015455"/>
                </a:lnTo>
                <a:lnTo>
                  <a:pt x="3211739" y="0"/>
                </a:lnTo>
                <a:lnTo>
                  <a:pt x="4368441" y="720724"/>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26" name="任意多边形: 形状 25"/>
          <p:cNvSpPr/>
          <p:nvPr>
            <p:custDataLst>
              <p:tags r:id="rId31"/>
            </p:custDataLst>
          </p:nvPr>
        </p:nvSpPr>
        <p:spPr>
          <a:xfrm>
            <a:off x="7810224" y="1502220"/>
            <a:ext cx="4381776" cy="4743758"/>
          </a:xfrm>
          <a:custGeom>
            <a:avLst/>
            <a:gdLst>
              <a:gd name="connsiteX0" fmla="*/ 3211739 w 4381776"/>
              <a:gd name="connsiteY0" fmla="*/ 0 h 4743758"/>
              <a:gd name="connsiteX1" fmla="*/ 4381776 w 4381776"/>
              <a:gd name="connsiteY1" fmla="*/ 729033 h 4743758"/>
              <a:gd name="connsiteX2" fmla="*/ 4381776 w 4381776"/>
              <a:gd name="connsiteY2" fmla="*/ 4743758 h 4743758"/>
              <a:gd name="connsiteX3" fmla="*/ 0 w 4381776"/>
              <a:gd name="connsiteY3" fmla="*/ 2015455 h 4743758"/>
              <a:gd name="connsiteX4" fmla="*/ 3211739 w 4381776"/>
              <a:gd name="connsiteY4" fmla="*/ 0 h 4743758"/>
              <a:gd name="connsiteX0-1" fmla="*/ 3211739 w 4381776"/>
              <a:gd name="connsiteY0-2" fmla="*/ 0 h 4743758"/>
              <a:gd name="connsiteX1-3" fmla="*/ 4381776 w 4381776"/>
              <a:gd name="connsiteY1-4" fmla="*/ 729033 h 4743758"/>
              <a:gd name="connsiteX2-5" fmla="*/ 4381776 w 4381776"/>
              <a:gd name="connsiteY2-6" fmla="*/ 2498280 h 4743758"/>
              <a:gd name="connsiteX3-7" fmla="*/ 4381776 w 4381776"/>
              <a:gd name="connsiteY3-8" fmla="*/ 4743758 h 4743758"/>
              <a:gd name="connsiteX4-9" fmla="*/ 0 w 4381776"/>
              <a:gd name="connsiteY4-10" fmla="*/ 2015455 h 4743758"/>
              <a:gd name="connsiteX5" fmla="*/ 3211739 w 4381776"/>
              <a:gd name="connsiteY5" fmla="*/ 0 h 4743758"/>
              <a:gd name="connsiteX0-11" fmla="*/ 4381776 w 4473216"/>
              <a:gd name="connsiteY0-12" fmla="*/ 2498280 h 4743758"/>
              <a:gd name="connsiteX1-13" fmla="*/ 4381776 w 4473216"/>
              <a:gd name="connsiteY1-14" fmla="*/ 4743758 h 4743758"/>
              <a:gd name="connsiteX2-15" fmla="*/ 0 w 4473216"/>
              <a:gd name="connsiteY2-16" fmla="*/ 2015455 h 4743758"/>
              <a:gd name="connsiteX3-17" fmla="*/ 3211739 w 4473216"/>
              <a:gd name="connsiteY3-18" fmla="*/ 0 h 4743758"/>
              <a:gd name="connsiteX4-19" fmla="*/ 4381776 w 4473216"/>
              <a:gd name="connsiteY4-20" fmla="*/ 729033 h 4743758"/>
              <a:gd name="connsiteX5-21" fmla="*/ 4473216 w 4473216"/>
              <a:gd name="connsiteY5-22" fmla="*/ 2589720 h 4743758"/>
              <a:gd name="connsiteX0-23" fmla="*/ 4381776 w 4381776"/>
              <a:gd name="connsiteY0-24" fmla="*/ 2498280 h 4743758"/>
              <a:gd name="connsiteX1-25" fmla="*/ 4381776 w 4381776"/>
              <a:gd name="connsiteY1-26" fmla="*/ 4743758 h 4743758"/>
              <a:gd name="connsiteX2-27" fmla="*/ 0 w 4381776"/>
              <a:gd name="connsiteY2-28" fmla="*/ 2015455 h 4743758"/>
              <a:gd name="connsiteX3-29" fmla="*/ 3211739 w 4381776"/>
              <a:gd name="connsiteY3-30" fmla="*/ 0 h 4743758"/>
              <a:gd name="connsiteX4-31" fmla="*/ 4381776 w 4381776"/>
              <a:gd name="connsiteY4-32" fmla="*/ 729033 h 4743758"/>
              <a:gd name="connsiteX0-33" fmla="*/ 4381776 w 4381776"/>
              <a:gd name="connsiteY0-34" fmla="*/ 4743758 h 4743758"/>
              <a:gd name="connsiteX1-35" fmla="*/ 0 w 4381776"/>
              <a:gd name="connsiteY1-36" fmla="*/ 2015455 h 4743758"/>
              <a:gd name="connsiteX2-37" fmla="*/ 3211739 w 4381776"/>
              <a:gd name="connsiteY2-38" fmla="*/ 0 h 4743758"/>
              <a:gd name="connsiteX3-39" fmla="*/ 4381776 w 4381776"/>
              <a:gd name="connsiteY3-40" fmla="*/ 729033 h 4743758"/>
            </a:gdLst>
            <a:ahLst/>
            <a:cxnLst>
              <a:cxn ang="0">
                <a:pos x="connsiteX0-1" y="connsiteY0-2"/>
              </a:cxn>
              <a:cxn ang="0">
                <a:pos x="connsiteX1-3" y="connsiteY1-4"/>
              </a:cxn>
              <a:cxn ang="0">
                <a:pos x="connsiteX2-5" y="connsiteY2-6"/>
              </a:cxn>
              <a:cxn ang="0">
                <a:pos x="connsiteX3-7" y="connsiteY3-8"/>
              </a:cxn>
            </a:cxnLst>
            <a:rect l="l" t="t" r="r" b="b"/>
            <a:pathLst>
              <a:path w="4381776" h="4743758">
                <a:moveTo>
                  <a:pt x="4381776" y="4743758"/>
                </a:moveTo>
                <a:lnTo>
                  <a:pt x="0" y="2015455"/>
                </a:lnTo>
                <a:lnTo>
                  <a:pt x="3211739" y="0"/>
                </a:lnTo>
                <a:lnTo>
                  <a:pt x="4381776" y="729033"/>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31" name="任意多边形: 形状 30"/>
          <p:cNvSpPr/>
          <p:nvPr>
            <p:custDataLst>
              <p:tags r:id="rId32"/>
            </p:custDataLst>
          </p:nvPr>
        </p:nvSpPr>
        <p:spPr>
          <a:xfrm>
            <a:off x="7810859" y="1747332"/>
            <a:ext cx="4381141" cy="4743362"/>
          </a:xfrm>
          <a:custGeom>
            <a:avLst/>
            <a:gdLst>
              <a:gd name="connsiteX0" fmla="*/ 3211739 w 4381141"/>
              <a:gd name="connsiteY0" fmla="*/ 0 h 4743362"/>
              <a:gd name="connsiteX1" fmla="*/ 4381141 w 4381141"/>
              <a:gd name="connsiteY1" fmla="*/ 728636 h 4743362"/>
              <a:gd name="connsiteX2" fmla="*/ 4381141 w 4381141"/>
              <a:gd name="connsiteY2" fmla="*/ 4743362 h 4743362"/>
              <a:gd name="connsiteX3" fmla="*/ 0 w 4381141"/>
              <a:gd name="connsiteY3" fmla="*/ 2015454 h 4743362"/>
              <a:gd name="connsiteX4" fmla="*/ 3211739 w 4381141"/>
              <a:gd name="connsiteY4" fmla="*/ 0 h 4743362"/>
              <a:gd name="connsiteX0-1" fmla="*/ 3211739 w 4390666"/>
              <a:gd name="connsiteY0-2" fmla="*/ 0 h 4743362"/>
              <a:gd name="connsiteX1-3" fmla="*/ 4381141 w 4390666"/>
              <a:gd name="connsiteY1-4" fmla="*/ 728636 h 4743362"/>
              <a:gd name="connsiteX2-5" fmla="*/ 4390666 w 4390666"/>
              <a:gd name="connsiteY2-6" fmla="*/ 2338893 h 4743362"/>
              <a:gd name="connsiteX3-7" fmla="*/ 4381141 w 4390666"/>
              <a:gd name="connsiteY3-8" fmla="*/ 4743362 h 4743362"/>
              <a:gd name="connsiteX4-9" fmla="*/ 0 w 4390666"/>
              <a:gd name="connsiteY4-10" fmla="*/ 2015454 h 4743362"/>
              <a:gd name="connsiteX5" fmla="*/ 3211739 w 4390666"/>
              <a:gd name="connsiteY5" fmla="*/ 0 h 4743362"/>
              <a:gd name="connsiteX0-11" fmla="*/ 4390666 w 4482106"/>
              <a:gd name="connsiteY0-12" fmla="*/ 2338893 h 4743362"/>
              <a:gd name="connsiteX1-13" fmla="*/ 4381141 w 4482106"/>
              <a:gd name="connsiteY1-14" fmla="*/ 4743362 h 4743362"/>
              <a:gd name="connsiteX2-15" fmla="*/ 0 w 4482106"/>
              <a:gd name="connsiteY2-16" fmla="*/ 2015454 h 4743362"/>
              <a:gd name="connsiteX3-17" fmla="*/ 3211739 w 4482106"/>
              <a:gd name="connsiteY3-18" fmla="*/ 0 h 4743362"/>
              <a:gd name="connsiteX4-19" fmla="*/ 4381141 w 4482106"/>
              <a:gd name="connsiteY4-20" fmla="*/ 728636 h 4743362"/>
              <a:gd name="connsiteX5-21" fmla="*/ 4482106 w 4482106"/>
              <a:gd name="connsiteY5-22" fmla="*/ 2430333 h 4743362"/>
              <a:gd name="connsiteX0-23" fmla="*/ 4390666 w 4390666"/>
              <a:gd name="connsiteY0-24" fmla="*/ 2338893 h 4743362"/>
              <a:gd name="connsiteX1-25" fmla="*/ 4381141 w 4390666"/>
              <a:gd name="connsiteY1-26" fmla="*/ 4743362 h 4743362"/>
              <a:gd name="connsiteX2-27" fmla="*/ 0 w 4390666"/>
              <a:gd name="connsiteY2-28" fmla="*/ 2015454 h 4743362"/>
              <a:gd name="connsiteX3-29" fmla="*/ 3211739 w 4390666"/>
              <a:gd name="connsiteY3-30" fmla="*/ 0 h 4743362"/>
              <a:gd name="connsiteX4-31" fmla="*/ 4381141 w 4390666"/>
              <a:gd name="connsiteY4-32" fmla="*/ 728636 h 4743362"/>
              <a:gd name="connsiteX0-33" fmla="*/ 4381141 w 4381141"/>
              <a:gd name="connsiteY0-34" fmla="*/ 4743362 h 4743362"/>
              <a:gd name="connsiteX1-35" fmla="*/ 0 w 4381141"/>
              <a:gd name="connsiteY1-36" fmla="*/ 2015454 h 4743362"/>
              <a:gd name="connsiteX2-37" fmla="*/ 3211739 w 4381141"/>
              <a:gd name="connsiteY2-38" fmla="*/ 0 h 4743362"/>
              <a:gd name="connsiteX3-39" fmla="*/ 4381141 w 4381141"/>
              <a:gd name="connsiteY3-40" fmla="*/ 728636 h 4743362"/>
            </a:gdLst>
            <a:ahLst/>
            <a:cxnLst>
              <a:cxn ang="0">
                <a:pos x="connsiteX0-1" y="connsiteY0-2"/>
              </a:cxn>
              <a:cxn ang="0">
                <a:pos x="connsiteX1-3" y="connsiteY1-4"/>
              </a:cxn>
              <a:cxn ang="0">
                <a:pos x="connsiteX2-5" y="connsiteY2-6"/>
              </a:cxn>
              <a:cxn ang="0">
                <a:pos x="connsiteX3-7" y="connsiteY3-8"/>
              </a:cxn>
            </a:cxnLst>
            <a:rect l="l" t="t" r="r" b="b"/>
            <a:pathLst>
              <a:path w="4381141" h="4743362">
                <a:moveTo>
                  <a:pt x="4381141" y="4743362"/>
                </a:moveTo>
                <a:lnTo>
                  <a:pt x="0" y="2015454"/>
                </a:lnTo>
                <a:lnTo>
                  <a:pt x="3211739" y="0"/>
                </a:lnTo>
                <a:lnTo>
                  <a:pt x="4381141" y="728636"/>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35" name="任意多边形: 形状 34"/>
          <p:cNvSpPr/>
          <p:nvPr>
            <p:custDataLst>
              <p:tags r:id="rId33"/>
            </p:custDataLst>
          </p:nvPr>
        </p:nvSpPr>
        <p:spPr>
          <a:xfrm>
            <a:off x="7810225" y="1985455"/>
            <a:ext cx="4381776" cy="4743757"/>
          </a:xfrm>
          <a:custGeom>
            <a:avLst/>
            <a:gdLst>
              <a:gd name="connsiteX0" fmla="*/ 3211738 w 4381776"/>
              <a:gd name="connsiteY0" fmla="*/ 0 h 4743757"/>
              <a:gd name="connsiteX1" fmla="*/ 4381776 w 4381776"/>
              <a:gd name="connsiteY1" fmla="*/ 729033 h 4743757"/>
              <a:gd name="connsiteX2" fmla="*/ 4381776 w 4381776"/>
              <a:gd name="connsiteY2" fmla="*/ 4743757 h 4743757"/>
              <a:gd name="connsiteX3" fmla="*/ 0 w 4381776"/>
              <a:gd name="connsiteY3" fmla="*/ 2015455 h 4743757"/>
              <a:gd name="connsiteX4" fmla="*/ 3211738 w 4381776"/>
              <a:gd name="connsiteY4" fmla="*/ 0 h 4743757"/>
              <a:gd name="connsiteX0-1" fmla="*/ 3211738 w 4381776"/>
              <a:gd name="connsiteY0-2" fmla="*/ 0 h 4743757"/>
              <a:gd name="connsiteX1-3" fmla="*/ 4381776 w 4381776"/>
              <a:gd name="connsiteY1-4" fmla="*/ 729033 h 4743757"/>
              <a:gd name="connsiteX2-5" fmla="*/ 4381775 w 4381776"/>
              <a:gd name="connsiteY2-6" fmla="*/ 2653220 h 4743757"/>
              <a:gd name="connsiteX3-7" fmla="*/ 4381776 w 4381776"/>
              <a:gd name="connsiteY3-8" fmla="*/ 4743757 h 4743757"/>
              <a:gd name="connsiteX4-9" fmla="*/ 0 w 4381776"/>
              <a:gd name="connsiteY4-10" fmla="*/ 2015455 h 4743757"/>
              <a:gd name="connsiteX5" fmla="*/ 3211738 w 4381776"/>
              <a:gd name="connsiteY5" fmla="*/ 0 h 4743757"/>
              <a:gd name="connsiteX0-11" fmla="*/ 4381775 w 4473215"/>
              <a:gd name="connsiteY0-12" fmla="*/ 2653220 h 4743757"/>
              <a:gd name="connsiteX1-13" fmla="*/ 4381776 w 4473215"/>
              <a:gd name="connsiteY1-14" fmla="*/ 4743757 h 4743757"/>
              <a:gd name="connsiteX2-15" fmla="*/ 0 w 4473215"/>
              <a:gd name="connsiteY2-16" fmla="*/ 2015455 h 4743757"/>
              <a:gd name="connsiteX3-17" fmla="*/ 3211738 w 4473215"/>
              <a:gd name="connsiteY3-18" fmla="*/ 0 h 4743757"/>
              <a:gd name="connsiteX4-19" fmla="*/ 4381776 w 4473215"/>
              <a:gd name="connsiteY4-20" fmla="*/ 729033 h 4743757"/>
              <a:gd name="connsiteX5-21" fmla="*/ 4473215 w 4473215"/>
              <a:gd name="connsiteY5-22" fmla="*/ 2744660 h 4743757"/>
              <a:gd name="connsiteX0-23" fmla="*/ 4381775 w 4381776"/>
              <a:gd name="connsiteY0-24" fmla="*/ 2653220 h 4743757"/>
              <a:gd name="connsiteX1-25" fmla="*/ 4381776 w 4381776"/>
              <a:gd name="connsiteY1-26" fmla="*/ 4743757 h 4743757"/>
              <a:gd name="connsiteX2-27" fmla="*/ 0 w 4381776"/>
              <a:gd name="connsiteY2-28" fmla="*/ 2015455 h 4743757"/>
              <a:gd name="connsiteX3-29" fmla="*/ 3211738 w 4381776"/>
              <a:gd name="connsiteY3-30" fmla="*/ 0 h 4743757"/>
              <a:gd name="connsiteX4-31" fmla="*/ 4381776 w 4381776"/>
              <a:gd name="connsiteY4-32" fmla="*/ 729033 h 4743757"/>
              <a:gd name="connsiteX0-33" fmla="*/ 4381776 w 4381776"/>
              <a:gd name="connsiteY0-34" fmla="*/ 4743757 h 4743757"/>
              <a:gd name="connsiteX1-35" fmla="*/ 0 w 4381776"/>
              <a:gd name="connsiteY1-36" fmla="*/ 2015455 h 4743757"/>
              <a:gd name="connsiteX2-37" fmla="*/ 3211738 w 4381776"/>
              <a:gd name="connsiteY2-38" fmla="*/ 0 h 4743757"/>
              <a:gd name="connsiteX3-39" fmla="*/ 4381776 w 4381776"/>
              <a:gd name="connsiteY3-40" fmla="*/ 729033 h 4743757"/>
            </a:gdLst>
            <a:ahLst/>
            <a:cxnLst>
              <a:cxn ang="0">
                <a:pos x="connsiteX0-1" y="connsiteY0-2"/>
              </a:cxn>
              <a:cxn ang="0">
                <a:pos x="connsiteX1-3" y="connsiteY1-4"/>
              </a:cxn>
              <a:cxn ang="0">
                <a:pos x="connsiteX2-5" y="connsiteY2-6"/>
              </a:cxn>
              <a:cxn ang="0">
                <a:pos x="connsiteX3-7" y="connsiteY3-8"/>
              </a:cxn>
            </a:cxnLst>
            <a:rect l="l" t="t" r="r" b="b"/>
            <a:pathLst>
              <a:path w="4381776" h="4743757">
                <a:moveTo>
                  <a:pt x="4381776" y="4743757"/>
                </a:moveTo>
                <a:lnTo>
                  <a:pt x="0" y="2015455"/>
                </a:lnTo>
                <a:lnTo>
                  <a:pt x="3211738" y="0"/>
                </a:lnTo>
                <a:lnTo>
                  <a:pt x="4381776" y="729033"/>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40" name="任意多边形: 形状 39"/>
          <p:cNvSpPr/>
          <p:nvPr>
            <p:custDataLst>
              <p:tags r:id="rId34"/>
            </p:custDataLst>
          </p:nvPr>
        </p:nvSpPr>
        <p:spPr>
          <a:xfrm>
            <a:off x="7810223" y="2223581"/>
            <a:ext cx="4381776" cy="4634419"/>
          </a:xfrm>
          <a:custGeom>
            <a:avLst/>
            <a:gdLst>
              <a:gd name="connsiteX0" fmla="*/ 3211739 w 4381776"/>
              <a:gd name="connsiteY0" fmla="*/ 0 h 4634419"/>
              <a:gd name="connsiteX1" fmla="*/ 4381776 w 4381776"/>
              <a:gd name="connsiteY1" fmla="*/ 729032 h 4634419"/>
              <a:gd name="connsiteX2" fmla="*/ 4381776 w 4381776"/>
              <a:gd name="connsiteY2" fmla="*/ 4634419 h 4634419"/>
              <a:gd name="connsiteX3" fmla="*/ 4206176 w 4381776"/>
              <a:gd name="connsiteY3" fmla="*/ 4634419 h 4634419"/>
              <a:gd name="connsiteX4" fmla="*/ 0 w 4381776"/>
              <a:gd name="connsiteY4" fmla="*/ 2015454 h 4634419"/>
              <a:gd name="connsiteX5" fmla="*/ 3211739 w 4381776"/>
              <a:gd name="connsiteY5" fmla="*/ 0 h 4634419"/>
              <a:gd name="connsiteX0-1" fmla="*/ 4381776 w 4473216"/>
              <a:gd name="connsiteY0-2" fmla="*/ 4634419 h 4725859"/>
              <a:gd name="connsiteX1-3" fmla="*/ 4206176 w 4473216"/>
              <a:gd name="connsiteY1-4" fmla="*/ 4634419 h 4725859"/>
              <a:gd name="connsiteX2-5" fmla="*/ 0 w 4473216"/>
              <a:gd name="connsiteY2-6" fmla="*/ 2015454 h 4725859"/>
              <a:gd name="connsiteX3-7" fmla="*/ 3211739 w 4473216"/>
              <a:gd name="connsiteY3-8" fmla="*/ 0 h 4725859"/>
              <a:gd name="connsiteX4-9" fmla="*/ 4381776 w 4473216"/>
              <a:gd name="connsiteY4-10" fmla="*/ 729032 h 4725859"/>
              <a:gd name="connsiteX5-11" fmla="*/ 4473216 w 4473216"/>
              <a:gd name="connsiteY5-12" fmla="*/ 4725859 h 4725859"/>
              <a:gd name="connsiteX0-13" fmla="*/ 4381776 w 4381776"/>
              <a:gd name="connsiteY0-14" fmla="*/ 4634419 h 4634419"/>
              <a:gd name="connsiteX1-15" fmla="*/ 4206176 w 4381776"/>
              <a:gd name="connsiteY1-16" fmla="*/ 4634419 h 4634419"/>
              <a:gd name="connsiteX2-17" fmla="*/ 0 w 4381776"/>
              <a:gd name="connsiteY2-18" fmla="*/ 2015454 h 4634419"/>
              <a:gd name="connsiteX3-19" fmla="*/ 3211739 w 4381776"/>
              <a:gd name="connsiteY3-20" fmla="*/ 0 h 4634419"/>
              <a:gd name="connsiteX4-21" fmla="*/ 4381776 w 4381776"/>
              <a:gd name="connsiteY4-22" fmla="*/ 729032 h 4634419"/>
              <a:gd name="connsiteX0-23" fmla="*/ 4206176 w 4381776"/>
              <a:gd name="connsiteY0-24" fmla="*/ 4634419 h 4634419"/>
              <a:gd name="connsiteX1-25" fmla="*/ 0 w 4381776"/>
              <a:gd name="connsiteY1-26" fmla="*/ 2015454 h 4634419"/>
              <a:gd name="connsiteX2-27" fmla="*/ 3211739 w 4381776"/>
              <a:gd name="connsiteY2-28" fmla="*/ 0 h 4634419"/>
              <a:gd name="connsiteX3-29" fmla="*/ 4381776 w 4381776"/>
              <a:gd name="connsiteY3-30" fmla="*/ 729032 h 4634419"/>
            </a:gdLst>
            <a:ahLst/>
            <a:cxnLst>
              <a:cxn ang="0">
                <a:pos x="connsiteX0-1" y="connsiteY0-2"/>
              </a:cxn>
              <a:cxn ang="0">
                <a:pos x="connsiteX1-3" y="connsiteY1-4"/>
              </a:cxn>
              <a:cxn ang="0">
                <a:pos x="connsiteX2-5" y="connsiteY2-6"/>
              </a:cxn>
              <a:cxn ang="0">
                <a:pos x="connsiteX3-7" y="connsiteY3-8"/>
              </a:cxn>
            </a:cxnLst>
            <a:rect l="l" t="t" r="r" b="b"/>
            <a:pathLst>
              <a:path w="4381776" h="4634419">
                <a:moveTo>
                  <a:pt x="4206176" y="4634419"/>
                </a:moveTo>
                <a:lnTo>
                  <a:pt x="0" y="2015454"/>
                </a:lnTo>
                <a:lnTo>
                  <a:pt x="3211739" y="0"/>
                </a:lnTo>
                <a:lnTo>
                  <a:pt x="4381776" y="72903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dirty="0"/>
          </a:p>
        </p:txBody>
      </p:sp>
      <p:sp>
        <p:nvSpPr>
          <p:cNvPr id="44" name="任意多边形: 形状 43"/>
          <p:cNvSpPr/>
          <p:nvPr>
            <p:custDataLst>
              <p:tags r:id="rId35"/>
            </p:custDataLst>
          </p:nvPr>
        </p:nvSpPr>
        <p:spPr>
          <a:xfrm>
            <a:off x="7815940" y="2462975"/>
            <a:ext cx="4376060" cy="4395025"/>
          </a:xfrm>
          <a:custGeom>
            <a:avLst/>
            <a:gdLst>
              <a:gd name="connsiteX0" fmla="*/ 3211738 w 4376060"/>
              <a:gd name="connsiteY0" fmla="*/ 0 h 4395025"/>
              <a:gd name="connsiteX1" fmla="*/ 4376060 w 4376060"/>
              <a:gd name="connsiteY1" fmla="*/ 725472 h 4395025"/>
              <a:gd name="connsiteX2" fmla="*/ 4376060 w 4376060"/>
              <a:gd name="connsiteY2" fmla="*/ 4395025 h 4395025"/>
              <a:gd name="connsiteX3" fmla="*/ 3917406 w 4376060"/>
              <a:gd name="connsiteY3" fmla="*/ 4395025 h 4395025"/>
              <a:gd name="connsiteX4" fmla="*/ 3917199 w 4376060"/>
              <a:gd name="connsiteY4" fmla="*/ 4395025 h 4395025"/>
              <a:gd name="connsiteX5" fmla="*/ 3821696 w 4376060"/>
              <a:gd name="connsiteY5" fmla="*/ 4395025 h 4395025"/>
              <a:gd name="connsiteX6" fmla="*/ 0 w 4376060"/>
              <a:gd name="connsiteY6" fmla="*/ 2015455 h 4395025"/>
              <a:gd name="connsiteX7" fmla="*/ 3211738 w 4376060"/>
              <a:gd name="connsiteY7" fmla="*/ 0 h 4395025"/>
              <a:gd name="connsiteX0-1" fmla="*/ 4376060 w 4467500"/>
              <a:gd name="connsiteY0-2" fmla="*/ 4395025 h 4486465"/>
              <a:gd name="connsiteX1-3" fmla="*/ 3917406 w 4467500"/>
              <a:gd name="connsiteY1-4" fmla="*/ 4395025 h 4486465"/>
              <a:gd name="connsiteX2-5" fmla="*/ 3917199 w 4467500"/>
              <a:gd name="connsiteY2-6" fmla="*/ 4395025 h 4486465"/>
              <a:gd name="connsiteX3-7" fmla="*/ 3821696 w 4467500"/>
              <a:gd name="connsiteY3-8" fmla="*/ 4395025 h 4486465"/>
              <a:gd name="connsiteX4-9" fmla="*/ 0 w 4467500"/>
              <a:gd name="connsiteY4-10" fmla="*/ 2015455 h 4486465"/>
              <a:gd name="connsiteX5-11" fmla="*/ 3211738 w 4467500"/>
              <a:gd name="connsiteY5-12" fmla="*/ 0 h 4486465"/>
              <a:gd name="connsiteX6-13" fmla="*/ 4376060 w 4467500"/>
              <a:gd name="connsiteY6-14" fmla="*/ 725472 h 4486465"/>
              <a:gd name="connsiteX7-15" fmla="*/ 4467500 w 4467500"/>
              <a:gd name="connsiteY7-16" fmla="*/ 4486465 h 4486465"/>
              <a:gd name="connsiteX0-17" fmla="*/ 4376060 w 4376060"/>
              <a:gd name="connsiteY0-18" fmla="*/ 4395025 h 4395025"/>
              <a:gd name="connsiteX1-19" fmla="*/ 3917406 w 4376060"/>
              <a:gd name="connsiteY1-20" fmla="*/ 4395025 h 4395025"/>
              <a:gd name="connsiteX2-21" fmla="*/ 3917199 w 4376060"/>
              <a:gd name="connsiteY2-22" fmla="*/ 4395025 h 4395025"/>
              <a:gd name="connsiteX3-23" fmla="*/ 3821696 w 4376060"/>
              <a:gd name="connsiteY3-24" fmla="*/ 4395025 h 4395025"/>
              <a:gd name="connsiteX4-25" fmla="*/ 0 w 4376060"/>
              <a:gd name="connsiteY4-26" fmla="*/ 2015455 h 4395025"/>
              <a:gd name="connsiteX5-27" fmla="*/ 3211738 w 4376060"/>
              <a:gd name="connsiteY5-28" fmla="*/ 0 h 4395025"/>
              <a:gd name="connsiteX6-29" fmla="*/ 4376060 w 4376060"/>
              <a:gd name="connsiteY6-30" fmla="*/ 725472 h 4395025"/>
              <a:gd name="connsiteX0-31" fmla="*/ 3917406 w 4376060"/>
              <a:gd name="connsiteY0-32" fmla="*/ 4395025 h 4395025"/>
              <a:gd name="connsiteX1-33" fmla="*/ 3917199 w 4376060"/>
              <a:gd name="connsiteY1-34" fmla="*/ 4395025 h 4395025"/>
              <a:gd name="connsiteX2-35" fmla="*/ 3821696 w 4376060"/>
              <a:gd name="connsiteY2-36" fmla="*/ 4395025 h 4395025"/>
              <a:gd name="connsiteX3-37" fmla="*/ 0 w 4376060"/>
              <a:gd name="connsiteY3-38" fmla="*/ 2015455 h 4395025"/>
              <a:gd name="connsiteX4-39" fmla="*/ 3211738 w 4376060"/>
              <a:gd name="connsiteY4-40" fmla="*/ 0 h 4395025"/>
              <a:gd name="connsiteX5-41" fmla="*/ 4376060 w 4376060"/>
              <a:gd name="connsiteY5-42" fmla="*/ 725472 h 4395025"/>
              <a:gd name="connsiteX0-43" fmla="*/ 3917406 w 4376060"/>
              <a:gd name="connsiteY0-44" fmla="*/ 4395025 h 4395025"/>
              <a:gd name="connsiteX1-45" fmla="*/ 3821696 w 4376060"/>
              <a:gd name="connsiteY1-46" fmla="*/ 4395025 h 4395025"/>
              <a:gd name="connsiteX2-47" fmla="*/ 0 w 4376060"/>
              <a:gd name="connsiteY2-48" fmla="*/ 2015455 h 4395025"/>
              <a:gd name="connsiteX3-49" fmla="*/ 3211738 w 4376060"/>
              <a:gd name="connsiteY3-50" fmla="*/ 0 h 4395025"/>
              <a:gd name="connsiteX4-51" fmla="*/ 4376060 w 4376060"/>
              <a:gd name="connsiteY4-52" fmla="*/ 725472 h 4395025"/>
              <a:gd name="connsiteX0-53" fmla="*/ 3821696 w 4376060"/>
              <a:gd name="connsiteY0-54" fmla="*/ 4395025 h 4395025"/>
              <a:gd name="connsiteX1-55" fmla="*/ 0 w 4376060"/>
              <a:gd name="connsiteY1-56" fmla="*/ 2015455 h 4395025"/>
              <a:gd name="connsiteX2-57" fmla="*/ 3211738 w 4376060"/>
              <a:gd name="connsiteY2-58" fmla="*/ 0 h 4395025"/>
              <a:gd name="connsiteX3-59" fmla="*/ 4376060 w 4376060"/>
              <a:gd name="connsiteY3-60" fmla="*/ 725472 h 4395025"/>
            </a:gdLst>
            <a:ahLst/>
            <a:cxnLst>
              <a:cxn ang="0">
                <a:pos x="connsiteX0-1" y="connsiteY0-2"/>
              </a:cxn>
              <a:cxn ang="0">
                <a:pos x="connsiteX1-3" y="connsiteY1-4"/>
              </a:cxn>
              <a:cxn ang="0">
                <a:pos x="connsiteX2-5" y="connsiteY2-6"/>
              </a:cxn>
              <a:cxn ang="0">
                <a:pos x="connsiteX3-7" y="connsiteY3-8"/>
              </a:cxn>
            </a:cxnLst>
            <a:rect l="l" t="t" r="r" b="b"/>
            <a:pathLst>
              <a:path w="4376060" h="4395025">
                <a:moveTo>
                  <a:pt x="3821696" y="4395025"/>
                </a:moveTo>
                <a:lnTo>
                  <a:pt x="0" y="2015455"/>
                </a:lnTo>
                <a:lnTo>
                  <a:pt x="3211738" y="0"/>
                </a:lnTo>
                <a:lnTo>
                  <a:pt x="4376060" y="72547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47" name="任意多边形: 形状 46"/>
          <p:cNvSpPr/>
          <p:nvPr>
            <p:custDataLst>
              <p:tags r:id="rId36"/>
            </p:custDataLst>
          </p:nvPr>
        </p:nvSpPr>
        <p:spPr>
          <a:xfrm>
            <a:off x="7816574" y="2701102"/>
            <a:ext cx="4375426" cy="4156898"/>
          </a:xfrm>
          <a:custGeom>
            <a:avLst/>
            <a:gdLst>
              <a:gd name="connsiteX0" fmla="*/ 3211739 w 4375426"/>
              <a:gd name="connsiteY0" fmla="*/ 0 h 4156899"/>
              <a:gd name="connsiteX1" fmla="*/ 4375426 w 4375426"/>
              <a:gd name="connsiteY1" fmla="*/ 725075 h 4156899"/>
              <a:gd name="connsiteX2" fmla="*/ 4375426 w 4375426"/>
              <a:gd name="connsiteY2" fmla="*/ 4156899 h 4156899"/>
              <a:gd name="connsiteX3" fmla="*/ 3916771 w 4375426"/>
              <a:gd name="connsiteY3" fmla="*/ 4156898 h 4156899"/>
              <a:gd name="connsiteX4" fmla="*/ 3916565 w 4375426"/>
              <a:gd name="connsiteY4" fmla="*/ 4156898 h 4156899"/>
              <a:gd name="connsiteX5" fmla="*/ 3439257 w 4375426"/>
              <a:gd name="connsiteY5" fmla="*/ 4156898 h 4156899"/>
              <a:gd name="connsiteX6" fmla="*/ 0 w 4375426"/>
              <a:gd name="connsiteY6" fmla="*/ 2015453 h 4156899"/>
              <a:gd name="connsiteX7" fmla="*/ 3211739 w 4375426"/>
              <a:gd name="connsiteY7" fmla="*/ 0 h 4156899"/>
              <a:gd name="connsiteX0-1" fmla="*/ 3211739 w 4375426"/>
              <a:gd name="connsiteY0-2" fmla="*/ 0 h 4156898"/>
              <a:gd name="connsiteX1-3" fmla="*/ 4375426 w 4375426"/>
              <a:gd name="connsiteY1-4" fmla="*/ 725075 h 4156898"/>
              <a:gd name="connsiteX2-5" fmla="*/ 3916771 w 4375426"/>
              <a:gd name="connsiteY2-6" fmla="*/ 4156898 h 4156898"/>
              <a:gd name="connsiteX3-7" fmla="*/ 3916565 w 4375426"/>
              <a:gd name="connsiteY3-8" fmla="*/ 4156898 h 4156898"/>
              <a:gd name="connsiteX4-9" fmla="*/ 3439257 w 4375426"/>
              <a:gd name="connsiteY4-10" fmla="*/ 4156898 h 4156898"/>
              <a:gd name="connsiteX5-11" fmla="*/ 0 w 4375426"/>
              <a:gd name="connsiteY5-12" fmla="*/ 2015453 h 4156898"/>
              <a:gd name="connsiteX6-13" fmla="*/ 3211739 w 4375426"/>
              <a:gd name="connsiteY6-14" fmla="*/ 0 h 4156898"/>
              <a:gd name="connsiteX0-15" fmla="*/ 3916565 w 4375426"/>
              <a:gd name="connsiteY0-16" fmla="*/ 4156898 h 4248338"/>
              <a:gd name="connsiteX1-17" fmla="*/ 3439257 w 4375426"/>
              <a:gd name="connsiteY1-18" fmla="*/ 4156898 h 4248338"/>
              <a:gd name="connsiteX2-19" fmla="*/ 0 w 4375426"/>
              <a:gd name="connsiteY2-20" fmla="*/ 2015453 h 4248338"/>
              <a:gd name="connsiteX3-21" fmla="*/ 3211739 w 4375426"/>
              <a:gd name="connsiteY3-22" fmla="*/ 0 h 4248338"/>
              <a:gd name="connsiteX4-23" fmla="*/ 4375426 w 4375426"/>
              <a:gd name="connsiteY4-24" fmla="*/ 725075 h 4248338"/>
              <a:gd name="connsiteX5-25" fmla="*/ 3916771 w 4375426"/>
              <a:gd name="connsiteY5-26" fmla="*/ 4156898 h 4248338"/>
              <a:gd name="connsiteX6-27" fmla="*/ 4008005 w 4375426"/>
              <a:gd name="connsiteY6-28" fmla="*/ 4248338 h 4248338"/>
              <a:gd name="connsiteX0-29" fmla="*/ 3916565 w 4375426"/>
              <a:gd name="connsiteY0-30" fmla="*/ 4156898 h 4156898"/>
              <a:gd name="connsiteX1-31" fmla="*/ 3439257 w 4375426"/>
              <a:gd name="connsiteY1-32" fmla="*/ 4156898 h 4156898"/>
              <a:gd name="connsiteX2-33" fmla="*/ 0 w 4375426"/>
              <a:gd name="connsiteY2-34" fmla="*/ 2015453 h 4156898"/>
              <a:gd name="connsiteX3-35" fmla="*/ 3211739 w 4375426"/>
              <a:gd name="connsiteY3-36" fmla="*/ 0 h 4156898"/>
              <a:gd name="connsiteX4-37" fmla="*/ 4375426 w 4375426"/>
              <a:gd name="connsiteY4-38" fmla="*/ 725075 h 4156898"/>
              <a:gd name="connsiteX5-39" fmla="*/ 3916771 w 4375426"/>
              <a:gd name="connsiteY5-40" fmla="*/ 4156898 h 4156898"/>
              <a:gd name="connsiteX0-41" fmla="*/ 3916565 w 4375426"/>
              <a:gd name="connsiteY0-42" fmla="*/ 4156898 h 4156898"/>
              <a:gd name="connsiteX1-43" fmla="*/ 3439257 w 4375426"/>
              <a:gd name="connsiteY1-44" fmla="*/ 4156898 h 4156898"/>
              <a:gd name="connsiteX2-45" fmla="*/ 0 w 4375426"/>
              <a:gd name="connsiteY2-46" fmla="*/ 2015453 h 4156898"/>
              <a:gd name="connsiteX3-47" fmla="*/ 3211739 w 4375426"/>
              <a:gd name="connsiteY3-48" fmla="*/ 0 h 4156898"/>
              <a:gd name="connsiteX4-49" fmla="*/ 4375426 w 4375426"/>
              <a:gd name="connsiteY4-50" fmla="*/ 725075 h 4156898"/>
              <a:gd name="connsiteX0-51" fmla="*/ 3439257 w 4375426"/>
              <a:gd name="connsiteY0-52" fmla="*/ 4156898 h 4156898"/>
              <a:gd name="connsiteX1-53" fmla="*/ 0 w 4375426"/>
              <a:gd name="connsiteY1-54" fmla="*/ 2015453 h 4156898"/>
              <a:gd name="connsiteX2-55" fmla="*/ 3211739 w 4375426"/>
              <a:gd name="connsiteY2-56" fmla="*/ 0 h 4156898"/>
              <a:gd name="connsiteX3-57" fmla="*/ 4375426 w 4375426"/>
              <a:gd name="connsiteY3-58" fmla="*/ 725075 h 4156898"/>
            </a:gdLst>
            <a:ahLst/>
            <a:cxnLst>
              <a:cxn ang="0">
                <a:pos x="connsiteX0-1" y="connsiteY0-2"/>
              </a:cxn>
              <a:cxn ang="0">
                <a:pos x="connsiteX1-3" y="connsiteY1-4"/>
              </a:cxn>
              <a:cxn ang="0">
                <a:pos x="connsiteX2-5" y="connsiteY2-6"/>
              </a:cxn>
              <a:cxn ang="0">
                <a:pos x="connsiteX3-7" y="connsiteY3-8"/>
              </a:cxn>
            </a:cxnLst>
            <a:rect l="l" t="t" r="r" b="b"/>
            <a:pathLst>
              <a:path w="4375426" h="4156898">
                <a:moveTo>
                  <a:pt x="3439257" y="4156898"/>
                </a:moveTo>
                <a:lnTo>
                  <a:pt x="0" y="2015453"/>
                </a:lnTo>
                <a:lnTo>
                  <a:pt x="3211739" y="0"/>
                </a:lnTo>
                <a:lnTo>
                  <a:pt x="4375426" y="725075"/>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50" name="任意多边形: 形状 49"/>
          <p:cNvSpPr/>
          <p:nvPr>
            <p:custDataLst>
              <p:tags r:id="rId37"/>
            </p:custDataLst>
          </p:nvPr>
        </p:nvSpPr>
        <p:spPr>
          <a:xfrm>
            <a:off x="7810224" y="2939861"/>
            <a:ext cx="4381776" cy="3918139"/>
          </a:xfrm>
          <a:custGeom>
            <a:avLst/>
            <a:gdLst>
              <a:gd name="connsiteX0" fmla="*/ 3211739 w 4381776"/>
              <a:gd name="connsiteY0" fmla="*/ 0 h 3918140"/>
              <a:gd name="connsiteX1" fmla="*/ 4381776 w 4381776"/>
              <a:gd name="connsiteY1" fmla="*/ 729032 h 3918140"/>
              <a:gd name="connsiteX2" fmla="*/ 4381776 w 4381776"/>
              <a:gd name="connsiteY2" fmla="*/ 3918139 h 3918140"/>
              <a:gd name="connsiteX3" fmla="*/ 3923121 w 4381776"/>
              <a:gd name="connsiteY3" fmla="*/ 3918139 h 3918140"/>
              <a:gd name="connsiteX4" fmla="*/ 3922915 w 4381776"/>
              <a:gd name="connsiteY4" fmla="*/ 3918140 h 3918140"/>
              <a:gd name="connsiteX5" fmla="*/ 3055798 w 4381776"/>
              <a:gd name="connsiteY5" fmla="*/ 3918139 h 3918140"/>
              <a:gd name="connsiteX6" fmla="*/ 0 w 4381776"/>
              <a:gd name="connsiteY6" fmla="*/ 2015453 h 3918140"/>
              <a:gd name="connsiteX7" fmla="*/ 3211739 w 4381776"/>
              <a:gd name="connsiteY7" fmla="*/ 0 h 3918140"/>
              <a:gd name="connsiteX0-1" fmla="*/ 4381776 w 4473216"/>
              <a:gd name="connsiteY0-2" fmla="*/ 3918139 h 4009579"/>
              <a:gd name="connsiteX1-3" fmla="*/ 3923121 w 4473216"/>
              <a:gd name="connsiteY1-4" fmla="*/ 3918139 h 4009579"/>
              <a:gd name="connsiteX2-5" fmla="*/ 3922915 w 4473216"/>
              <a:gd name="connsiteY2-6" fmla="*/ 3918140 h 4009579"/>
              <a:gd name="connsiteX3-7" fmla="*/ 3055798 w 4473216"/>
              <a:gd name="connsiteY3-8" fmla="*/ 3918139 h 4009579"/>
              <a:gd name="connsiteX4-9" fmla="*/ 0 w 4473216"/>
              <a:gd name="connsiteY4-10" fmla="*/ 2015453 h 4009579"/>
              <a:gd name="connsiteX5-11" fmla="*/ 3211739 w 4473216"/>
              <a:gd name="connsiteY5-12" fmla="*/ 0 h 4009579"/>
              <a:gd name="connsiteX6-13" fmla="*/ 4381776 w 4473216"/>
              <a:gd name="connsiteY6-14" fmla="*/ 729032 h 4009579"/>
              <a:gd name="connsiteX7-15" fmla="*/ 4473216 w 4473216"/>
              <a:gd name="connsiteY7-16" fmla="*/ 4009579 h 4009579"/>
              <a:gd name="connsiteX0-17" fmla="*/ 4381776 w 4381776"/>
              <a:gd name="connsiteY0-18" fmla="*/ 3918139 h 3918140"/>
              <a:gd name="connsiteX1-19" fmla="*/ 3923121 w 4381776"/>
              <a:gd name="connsiteY1-20" fmla="*/ 3918139 h 3918140"/>
              <a:gd name="connsiteX2-21" fmla="*/ 3922915 w 4381776"/>
              <a:gd name="connsiteY2-22" fmla="*/ 3918140 h 3918140"/>
              <a:gd name="connsiteX3-23" fmla="*/ 3055798 w 4381776"/>
              <a:gd name="connsiteY3-24" fmla="*/ 3918139 h 3918140"/>
              <a:gd name="connsiteX4-25" fmla="*/ 0 w 4381776"/>
              <a:gd name="connsiteY4-26" fmla="*/ 2015453 h 3918140"/>
              <a:gd name="connsiteX5-27" fmla="*/ 3211739 w 4381776"/>
              <a:gd name="connsiteY5-28" fmla="*/ 0 h 3918140"/>
              <a:gd name="connsiteX6-29" fmla="*/ 4381776 w 4381776"/>
              <a:gd name="connsiteY6-30" fmla="*/ 729032 h 3918140"/>
              <a:gd name="connsiteX0-31" fmla="*/ 3923121 w 4381776"/>
              <a:gd name="connsiteY0-32" fmla="*/ 3918139 h 3918140"/>
              <a:gd name="connsiteX1-33" fmla="*/ 3922915 w 4381776"/>
              <a:gd name="connsiteY1-34" fmla="*/ 3918140 h 3918140"/>
              <a:gd name="connsiteX2-35" fmla="*/ 3055798 w 4381776"/>
              <a:gd name="connsiteY2-36" fmla="*/ 3918139 h 3918140"/>
              <a:gd name="connsiteX3-37" fmla="*/ 0 w 4381776"/>
              <a:gd name="connsiteY3-38" fmla="*/ 2015453 h 3918140"/>
              <a:gd name="connsiteX4-39" fmla="*/ 3211739 w 4381776"/>
              <a:gd name="connsiteY4-40" fmla="*/ 0 h 3918140"/>
              <a:gd name="connsiteX5-41" fmla="*/ 4381776 w 4381776"/>
              <a:gd name="connsiteY5-42" fmla="*/ 729032 h 3918140"/>
              <a:gd name="connsiteX0-43" fmla="*/ 3923121 w 4381776"/>
              <a:gd name="connsiteY0-44" fmla="*/ 3918139 h 3918139"/>
              <a:gd name="connsiteX1-45" fmla="*/ 3055798 w 4381776"/>
              <a:gd name="connsiteY1-46" fmla="*/ 3918139 h 3918139"/>
              <a:gd name="connsiteX2-47" fmla="*/ 0 w 4381776"/>
              <a:gd name="connsiteY2-48" fmla="*/ 2015453 h 3918139"/>
              <a:gd name="connsiteX3-49" fmla="*/ 3211739 w 4381776"/>
              <a:gd name="connsiteY3-50" fmla="*/ 0 h 3918139"/>
              <a:gd name="connsiteX4-51" fmla="*/ 4381776 w 4381776"/>
              <a:gd name="connsiteY4-52" fmla="*/ 729032 h 3918139"/>
              <a:gd name="connsiteX0-53" fmla="*/ 3055798 w 4381776"/>
              <a:gd name="connsiteY0-54" fmla="*/ 3918139 h 3918139"/>
              <a:gd name="connsiteX1-55" fmla="*/ 0 w 4381776"/>
              <a:gd name="connsiteY1-56" fmla="*/ 2015453 h 3918139"/>
              <a:gd name="connsiteX2-57" fmla="*/ 3211739 w 4381776"/>
              <a:gd name="connsiteY2-58" fmla="*/ 0 h 3918139"/>
              <a:gd name="connsiteX3-59" fmla="*/ 4381776 w 4381776"/>
              <a:gd name="connsiteY3-60" fmla="*/ 729032 h 3918139"/>
            </a:gdLst>
            <a:ahLst/>
            <a:cxnLst>
              <a:cxn ang="0">
                <a:pos x="connsiteX0-1" y="connsiteY0-2"/>
              </a:cxn>
              <a:cxn ang="0">
                <a:pos x="connsiteX1-3" y="connsiteY1-4"/>
              </a:cxn>
              <a:cxn ang="0">
                <a:pos x="connsiteX2-5" y="connsiteY2-6"/>
              </a:cxn>
              <a:cxn ang="0">
                <a:pos x="connsiteX3-7" y="connsiteY3-8"/>
              </a:cxn>
            </a:cxnLst>
            <a:rect l="l" t="t" r="r" b="b"/>
            <a:pathLst>
              <a:path w="4381776" h="3918139">
                <a:moveTo>
                  <a:pt x="3055798" y="3918139"/>
                </a:moveTo>
                <a:lnTo>
                  <a:pt x="0" y="2015453"/>
                </a:lnTo>
                <a:lnTo>
                  <a:pt x="3211739" y="0"/>
                </a:lnTo>
                <a:lnTo>
                  <a:pt x="4381776" y="72903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53" name="任意多边形: 形状 52"/>
          <p:cNvSpPr/>
          <p:nvPr>
            <p:custDataLst>
              <p:tags r:id="rId38"/>
            </p:custDataLst>
          </p:nvPr>
        </p:nvSpPr>
        <p:spPr>
          <a:xfrm>
            <a:off x="7810226" y="3179256"/>
            <a:ext cx="4381775" cy="3678744"/>
          </a:xfrm>
          <a:custGeom>
            <a:avLst/>
            <a:gdLst>
              <a:gd name="connsiteX0" fmla="*/ 3211738 w 4381775"/>
              <a:gd name="connsiteY0" fmla="*/ 0 h 3678744"/>
              <a:gd name="connsiteX1" fmla="*/ 4381775 w 4381775"/>
              <a:gd name="connsiteY1" fmla="*/ 729032 h 3678744"/>
              <a:gd name="connsiteX2" fmla="*/ 4381775 w 4381775"/>
              <a:gd name="connsiteY2" fmla="*/ 3678744 h 3678744"/>
              <a:gd name="connsiteX3" fmla="*/ 3923120 w 4381775"/>
              <a:gd name="connsiteY3" fmla="*/ 3678743 h 3678744"/>
              <a:gd name="connsiteX4" fmla="*/ 3922914 w 4381775"/>
              <a:gd name="connsiteY4" fmla="*/ 3678743 h 3678744"/>
              <a:gd name="connsiteX5" fmla="*/ 2671318 w 4381775"/>
              <a:gd name="connsiteY5" fmla="*/ 3678744 h 3678744"/>
              <a:gd name="connsiteX6" fmla="*/ 0 w 4381775"/>
              <a:gd name="connsiteY6" fmla="*/ 2015452 h 3678744"/>
              <a:gd name="connsiteX7" fmla="*/ 3211738 w 4381775"/>
              <a:gd name="connsiteY7" fmla="*/ 0 h 3678744"/>
              <a:gd name="connsiteX0-1" fmla="*/ 4381775 w 4473215"/>
              <a:gd name="connsiteY0-2" fmla="*/ 3678744 h 3770184"/>
              <a:gd name="connsiteX1-3" fmla="*/ 3923120 w 4473215"/>
              <a:gd name="connsiteY1-4" fmla="*/ 3678743 h 3770184"/>
              <a:gd name="connsiteX2-5" fmla="*/ 3922914 w 4473215"/>
              <a:gd name="connsiteY2-6" fmla="*/ 3678743 h 3770184"/>
              <a:gd name="connsiteX3-7" fmla="*/ 2671318 w 4473215"/>
              <a:gd name="connsiteY3-8" fmla="*/ 3678744 h 3770184"/>
              <a:gd name="connsiteX4-9" fmla="*/ 0 w 4473215"/>
              <a:gd name="connsiteY4-10" fmla="*/ 2015452 h 3770184"/>
              <a:gd name="connsiteX5-11" fmla="*/ 3211738 w 4473215"/>
              <a:gd name="connsiteY5-12" fmla="*/ 0 h 3770184"/>
              <a:gd name="connsiteX6-13" fmla="*/ 4381775 w 4473215"/>
              <a:gd name="connsiteY6-14" fmla="*/ 729032 h 3770184"/>
              <a:gd name="connsiteX7-15" fmla="*/ 4473215 w 4473215"/>
              <a:gd name="connsiteY7-16" fmla="*/ 3770184 h 3770184"/>
              <a:gd name="connsiteX0-17" fmla="*/ 4381775 w 4381775"/>
              <a:gd name="connsiteY0-18" fmla="*/ 3678744 h 3678744"/>
              <a:gd name="connsiteX1-19" fmla="*/ 3923120 w 4381775"/>
              <a:gd name="connsiteY1-20" fmla="*/ 3678743 h 3678744"/>
              <a:gd name="connsiteX2-21" fmla="*/ 3922914 w 4381775"/>
              <a:gd name="connsiteY2-22" fmla="*/ 3678743 h 3678744"/>
              <a:gd name="connsiteX3-23" fmla="*/ 2671318 w 4381775"/>
              <a:gd name="connsiteY3-24" fmla="*/ 3678744 h 3678744"/>
              <a:gd name="connsiteX4-25" fmla="*/ 0 w 4381775"/>
              <a:gd name="connsiteY4-26" fmla="*/ 2015452 h 3678744"/>
              <a:gd name="connsiteX5-27" fmla="*/ 3211738 w 4381775"/>
              <a:gd name="connsiteY5-28" fmla="*/ 0 h 3678744"/>
              <a:gd name="connsiteX6-29" fmla="*/ 4381775 w 4381775"/>
              <a:gd name="connsiteY6-30" fmla="*/ 729032 h 3678744"/>
              <a:gd name="connsiteX0-31" fmla="*/ 3923120 w 4381775"/>
              <a:gd name="connsiteY0-32" fmla="*/ 3678743 h 3678744"/>
              <a:gd name="connsiteX1-33" fmla="*/ 3922914 w 4381775"/>
              <a:gd name="connsiteY1-34" fmla="*/ 3678743 h 3678744"/>
              <a:gd name="connsiteX2-35" fmla="*/ 2671318 w 4381775"/>
              <a:gd name="connsiteY2-36" fmla="*/ 3678744 h 3678744"/>
              <a:gd name="connsiteX3-37" fmla="*/ 0 w 4381775"/>
              <a:gd name="connsiteY3-38" fmla="*/ 2015452 h 3678744"/>
              <a:gd name="connsiteX4-39" fmla="*/ 3211738 w 4381775"/>
              <a:gd name="connsiteY4-40" fmla="*/ 0 h 3678744"/>
              <a:gd name="connsiteX5-41" fmla="*/ 4381775 w 4381775"/>
              <a:gd name="connsiteY5-42" fmla="*/ 729032 h 3678744"/>
              <a:gd name="connsiteX0-43" fmla="*/ 3923120 w 4381775"/>
              <a:gd name="connsiteY0-44" fmla="*/ 3678743 h 3678744"/>
              <a:gd name="connsiteX1-45" fmla="*/ 2671318 w 4381775"/>
              <a:gd name="connsiteY1-46" fmla="*/ 3678744 h 3678744"/>
              <a:gd name="connsiteX2-47" fmla="*/ 0 w 4381775"/>
              <a:gd name="connsiteY2-48" fmla="*/ 2015452 h 3678744"/>
              <a:gd name="connsiteX3-49" fmla="*/ 3211738 w 4381775"/>
              <a:gd name="connsiteY3-50" fmla="*/ 0 h 3678744"/>
              <a:gd name="connsiteX4-51" fmla="*/ 4381775 w 4381775"/>
              <a:gd name="connsiteY4-52" fmla="*/ 729032 h 3678744"/>
              <a:gd name="connsiteX0-53" fmla="*/ 2671318 w 4381775"/>
              <a:gd name="connsiteY0-54" fmla="*/ 3678744 h 3678744"/>
              <a:gd name="connsiteX1-55" fmla="*/ 0 w 4381775"/>
              <a:gd name="connsiteY1-56" fmla="*/ 2015452 h 3678744"/>
              <a:gd name="connsiteX2-57" fmla="*/ 3211738 w 4381775"/>
              <a:gd name="connsiteY2-58" fmla="*/ 0 h 3678744"/>
              <a:gd name="connsiteX3-59" fmla="*/ 4381775 w 4381775"/>
              <a:gd name="connsiteY3-60" fmla="*/ 729032 h 3678744"/>
            </a:gdLst>
            <a:ahLst/>
            <a:cxnLst>
              <a:cxn ang="0">
                <a:pos x="connsiteX0-1" y="connsiteY0-2"/>
              </a:cxn>
              <a:cxn ang="0">
                <a:pos x="connsiteX1-3" y="connsiteY1-4"/>
              </a:cxn>
              <a:cxn ang="0">
                <a:pos x="connsiteX2-5" y="connsiteY2-6"/>
              </a:cxn>
              <a:cxn ang="0">
                <a:pos x="connsiteX3-7" y="connsiteY3-8"/>
              </a:cxn>
            </a:cxnLst>
            <a:rect l="l" t="t" r="r" b="b"/>
            <a:pathLst>
              <a:path w="4381775" h="3678744">
                <a:moveTo>
                  <a:pt x="2671318" y="3678744"/>
                </a:moveTo>
                <a:lnTo>
                  <a:pt x="0" y="2015452"/>
                </a:lnTo>
                <a:lnTo>
                  <a:pt x="3211738" y="0"/>
                </a:lnTo>
                <a:lnTo>
                  <a:pt x="4381775" y="72903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7" name="副标题 2"/>
          <p:cNvSpPr>
            <a:spLocks noGrp="1"/>
          </p:cNvSpPr>
          <p:nvPr>
            <p:ph type="body" idx="16389" hasCustomPrompt="1"/>
            <p:custDataLst>
              <p:tags r:id="rId39"/>
            </p:custDataLst>
          </p:nvPr>
        </p:nvSpPr>
        <p:spPr>
          <a:xfrm>
            <a:off x="1016000" y="2667000"/>
            <a:ext cx="5449358" cy="457200"/>
          </a:xfrm>
        </p:spPr>
        <p:txBody>
          <a:bodyPr vert="horz" wrap="square" lIns="0" tIns="0" rIns="0" bIns="0" anchor="t">
            <a:normAutofit/>
          </a:bodyPr>
          <a:lstStyle>
            <a:lvl1pPr marL="0" indent="0" algn="l">
              <a:lnSpc>
                <a:spcPct val="125000"/>
              </a:lnSpc>
              <a:spcBef>
                <a:spcPct val="0"/>
              </a:spcBef>
              <a:spcAft>
                <a:spcPct val="0"/>
              </a:spcAft>
              <a:buNone/>
              <a:defRPr sz="2400"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THE END</a:t>
            </a:r>
          </a:p>
        </p:txBody>
      </p:sp>
      <p:sp>
        <p:nvSpPr>
          <p:cNvPr id="6" name="标题 1"/>
          <p:cNvSpPr>
            <a:spLocks noGrp="1"/>
          </p:cNvSpPr>
          <p:nvPr>
            <p:ph type="ctrTitle" idx="16388" hasCustomPrompt="1"/>
            <p:custDataLst>
              <p:tags r:id="rId40"/>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spc="0"/>
            </a:lvl1pPr>
          </a:lstStyle>
          <a:p>
            <a:r>
              <a:rPr lang="zh-CN" altLang="en-US" dirty="0"/>
              <a:t>谢谢观看</a:t>
            </a:r>
          </a:p>
        </p:txBody>
      </p:sp>
    </p:spTree>
    <p:extLst>
      <p:ext uri="{BB962C8B-B14F-4D97-AF65-F5344CB8AC3E}">
        <p14:creationId xmlns:p14="http://schemas.microsoft.com/office/powerpoint/2010/main" val="2083542781"/>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grpSp>
        <p:nvGrpSpPr>
          <p:cNvPr id="9" name="组合 8"/>
          <p:cNvGrpSpPr/>
          <p:nvPr>
            <p:custDataLst>
              <p:tags r:id="rId1"/>
            </p:custDataLst>
          </p:nvPr>
        </p:nvGrpSpPr>
        <p:grpSpPr>
          <a:xfrm>
            <a:off x="-318" y="-953"/>
            <a:ext cx="12192000" cy="6858953"/>
            <a:chOff x="-318" y="-953"/>
            <a:chExt cx="12192000" cy="6858953"/>
          </a:xfrm>
        </p:grpSpPr>
        <p:grpSp>
          <p:nvGrpSpPr>
            <p:cNvPr id="11" name="组合 10"/>
            <p:cNvGrpSpPr/>
            <p:nvPr>
              <p:custDataLst>
                <p:tags r:id="rId7"/>
              </p:custDataLst>
            </p:nvPr>
          </p:nvGrpSpPr>
          <p:grpSpPr>
            <a:xfrm>
              <a:off x="-318" y="635"/>
              <a:ext cx="12192000" cy="6857365"/>
              <a:chOff x="0" y="0"/>
              <a:chExt cx="19200" cy="10799"/>
            </a:xfrm>
          </p:grpSpPr>
          <p:sp>
            <p:nvSpPr>
              <p:cNvPr id="12" name="矩形 11"/>
              <p:cNvSpPr/>
              <p:nvPr>
                <p:custDataLst>
                  <p:tags r:id="rId11"/>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custDataLst>
                  <p:tags r:id="rId12"/>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p:custDataLst>
                  <p:tags r:id="rId13"/>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custDataLst>
                  <p:tags r:id="rId14"/>
                </p:custDataLst>
              </p:nvPr>
            </p:nvGrpSpPr>
            <p:grpSpPr>
              <a:xfrm>
                <a:off x="16448" y="9574"/>
                <a:ext cx="2074" cy="675"/>
                <a:chOff x="0" y="3633950"/>
                <a:chExt cx="1405715" cy="457699"/>
              </a:xfrm>
            </p:grpSpPr>
            <p:sp>
              <p:nvSpPr>
                <p:cNvPr id="16" name="菱形 15"/>
                <p:cNvSpPr/>
                <p:nvPr>
                  <p:custDataLst>
                    <p:tags r:id="rId15"/>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p:custDataLst>
                    <p:tags r:id="rId16"/>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p:custDataLst>
                    <p:tags r:id="rId17"/>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圆角矩形 7"/>
            <p:cNvSpPr/>
            <p:nvPr>
              <p:custDataLst>
                <p:tags r:id="rId8"/>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五边形 4"/>
            <p:cNvSpPr/>
            <p:nvPr>
              <p:custDataLst>
                <p:tags r:id="rId9"/>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6"/>
            <p:cNvSpPr/>
            <p:nvPr>
              <p:custDataLst>
                <p:tags r:id="rId10"/>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2"/>
            </p:custDataLst>
          </p:nvPr>
        </p:nvSpPr>
        <p:spPr>
          <a:xfrm>
            <a:off x="4116000" y="2651764"/>
            <a:ext cx="5409566" cy="939160"/>
          </a:xfrm>
        </p:spPr>
        <p:txBody>
          <a:bodyPr lIns="90000" tIns="46800" rIns="90000" bIns="46800" anchor="b" anchorCtr="0">
            <a:normAutofit/>
          </a:bodyPr>
          <a:lstStyle>
            <a:lvl1pPr>
              <a:defRPr sz="4800" u="none" strike="noStrike" kern="1200" cap="none" spc="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p>
        </p:txBody>
      </p:sp>
      <p:sp>
        <p:nvSpPr>
          <p:cNvPr id="3" name="文本占位符 2"/>
          <p:cNvSpPr>
            <a:spLocks noGrp="1"/>
          </p:cNvSpPr>
          <p:nvPr>
            <p:ph type="body" idx="1" hasCustomPrompt="1"/>
            <p:custDataLst>
              <p:tags r:id="rId3"/>
            </p:custDataLst>
          </p:nvPr>
        </p:nvSpPr>
        <p:spPr>
          <a:xfrm>
            <a:off x="4116000" y="3646276"/>
            <a:ext cx="5409566" cy="1310880"/>
          </a:xfrm>
        </p:spPr>
        <p:txBody>
          <a:bodyPr lIns="90000" tIns="0" rIns="90000" bIns="46800">
            <a:normAutofit/>
          </a:bodyPr>
          <a:lstStyle>
            <a:lvl1pPr marL="0" indent="0" eaLnBrk="1" fontAlgn="auto" latinLnBrk="0" hangingPunct="1">
              <a:buNone/>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4"/>
            </p:custDataLst>
          </p:nvPr>
        </p:nvSpPr>
        <p:spPr/>
        <p:txBody>
          <a:bodyPr/>
          <a:lstStyle/>
          <a:p>
            <a:fld id="{431307A8-9692-471C-A4DA-35ED28E740A8}" type="datetimeFigureOut">
              <a:rPr lang="zh-CN" altLang="en-US" smtClean="0"/>
              <a:t>2025/10/8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62C00948-A20C-4390-8961-39AC018DC726}" type="slidenum">
              <a:rPr lang="zh-CN" altLang="en-US" smtClean="0"/>
              <a:t>‹#›</a:t>
            </a:fld>
            <a:endParaRPr lang="zh-CN" altLang="en-US"/>
          </a:p>
        </p:txBody>
      </p:sp>
    </p:spTree>
    <p:extLst>
      <p:ext uri="{BB962C8B-B14F-4D97-AF65-F5344CB8AC3E}">
        <p14:creationId xmlns:p14="http://schemas.microsoft.com/office/powerpoint/2010/main" val="2703681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294286" y="-27771"/>
            <a:ext cx="11755418" cy="6611091"/>
            <a:chOff x="294286" y="-27771"/>
            <a:chExt cx="11755418" cy="6611091"/>
          </a:xfrm>
        </p:grpSpPr>
        <p:grpSp>
          <p:nvGrpSpPr>
            <p:cNvPr id="9" name="组合 8"/>
            <p:cNvGrpSpPr/>
            <p:nvPr>
              <p:custDataLst>
                <p:tags r:id="rId8"/>
              </p:custDataLst>
            </p:nvPr>
          </p:nvGrpSpPr>
          <p:grpSpPr>
            <a:xfrm>
              <a:off x="11598965" y="6433146"/>
              <a:ext cx="450739" cy="150174"/>
              <a:chOff x="0" y="3623101"/>
              <a:chExt cx="1405715" cy="468548"/>
            </a:xfrm>
          </p:grpSpPr>
          <p:sp>
            <p:nvSpPr>
              <p:cNvPr id="11" name="菱形 10"/>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p:custDataLst>
                <p:tags r:id="rId9"/>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lang="zh-CN" altLang="en-US">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lang="zh-CN" altLang="en-US">
                <a:sym typeface="+mn-ea"/>
              </a:rPr>
              <a:t>单击此处编辑母版文本样式</a:t>
            </a:r>
          </a:p>
          <a:p>
            <a:pPr lvl="1"/>
            <a:r>
              <a:rPr lang="zh-CN" altLang="en-US">
                <a:sym typeface="+mn-ea"/>
              </a:rPr>
              <a:t>二级</a:t>
            </a:r>
          </a:p>
          <a:p>
            <a:pPr lvl="2"/>
            <a:r>
              <a:rPr lang="zh-CN" altLang="en-US">
                <a:sym typeface="+mn-ea"/>
              </a:rPr>
              <a:t>三级</a:t>
            </a:r>
          </a:p>
          <a:p>
            <a:pPr lvl="3"/>
            <a:r>
              <a:rPr lang="zh-CN" altLang="en-US">
                <a:sym typeface="+mn-ea"/>
              </a:rPr>
              <a:t>四级</a:t>
            </a:r>
          </a:p>
          <a:p>
            <a:pPr lvl="4"/>
            <a:r>
              <a:rPr lang="zh-CN" altLang="en-US">
                <a:sym typeface="+mn-ea"/>
              </a:rPr>
              <a:t>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5" name="日期占位符 4"/>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31307A8-9692-471C-A4DA-35ED28E740A8}" type="datetimeFigureOut">
              <a:rPr lang="zh-CN" altLang="en-US" smtClean="0"/>
              <a:t>2025/10/8</a:t>
            </a:fld>
            <a:endParaRPr lang="zh-CN" altLang="en-US"/>
          </a:p>
        </p:txBody>
      </p:sp>
      <p:sp>
        <p:nvSpPr>
          <p:cNvPr id="6" name="页脚占位符 5"/>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62C00948-A20C-4390-8961-39AC018DC726}" type="slidenum">
              <a:rPr lang="zh-CN" altLang="en-US" smtClean="0"/>
              <a:t>‹#›</a:t>
            </a:fld>
            <a:endParaRPr lang="zh-CN" altLang="en-US"/>
          </a:p>
        </p:txBody>
      </p:sp>
    </p:spTree>
    <p:extLst>
      <p:ext uri="{BB962C8B-B14F-4D97-AF65-F5344CB8AC3E}">
        <p14:creationId xmlns:p14="http://schemas.microsoft.com/office/powerpoint/2010/main" val="33339769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grpSp>
        <p:nvGrpSpPr>
          <p:cNvPr id="10" name="组合 9"/>
          <p:cNvGrpSpPr/>
          <p:nvPr>
            <p:custDataLst>
              <p:tags r:id="rId1"/>
            </p:custDataLst>
          </p:nvPr>
        </p:nvGrpSpPr>
        <p:grpSpPr>
          <a:xfrm>
            <a:off x="294286" y="-27771"/>
            <a:ext cx="11755418" cy="6611091"/>
            <a:chOff x="294286" y="-27771"/>
            <a:chExt cx="11755418" cy="6611091"/>
          </a:xfrm>
        </p:grpSpPr>
        <p:grpSp>
          <p:nvGrpSpPr>
            <p:cNvPr id="11" name="组合 10"/>
            <p:cNvGrpSpPr/>
            <p:nvPr>
              <p:custDataLst>
                <p:tags r:id="rId10"/>
              </p:custDataLst>
            </p:nvPr>
          </p:nvGrpSpPr>
          <p:grpSpPr>
            <a:xfrm>
              <a:off x="11598965" y="6433146"/>
              <a:ext cx="450739" cy="150174"/>
              <a:chOff x="0" y="3623101"/>
              <a:chExt cx="1405715" cy="468548"/>
            </a:xfrm>
          </p:grpSpPr>
          <p:sp>
            <p:nvSpPr>
              <p:cNvPr id="13" name="菱形 12"/>
              <p:cNvSpPr/>
              <p:nvPr>
                <p:custDataLst>
                  <p:tags r:id="rId12"/>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p:custDataLst>
                  <p:tags r:id="rId13"/>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custDataLst>
                  <p:tags r:id="rId14"/>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五边形 4"/>
            <p:cNvSpPr/>
            <p:nvPr>
              <p:custDataLst>
                <p:tags r:id="rId11"/>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lang="zh-CN" altLang="en-US">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lang="zh-CN" altLang="en-US">
                <a:sym typeface="+mn-ea"/>
              </a:rPr>
              <a:t>单击此处编辑母版文本样式</a:t>
            </a:r>
          </a:p>
          <a:p>
            <a:pPr lvl="1"/>
            <a:r>
              <a:rPr lang="zh-CN" altLang="en-US">
                <a:sym typeface="+mn-ea"/>
              </a:rPr>
              <a:t>二级</a:t>
            </a:r>
          </a:p>
          <a:p>
            <a:pPr lvl="2"/>
            <a:r>
              <a:rPr lang="zh-CN" altLang="en-US">
                <a:sym typeface="+mn-ea"/>
              </a:rPr>
              <a:t>三级</a:t>
            </a:r>
          </a:p>
          <a:p>
            <a:pPr lvl="3"/>
            <a:r>
              <a:rPr lang="zh-CN" altLang="en-US">
                <a:sym typeface="+mn-ea"/>
              </a:rPr>
              <a:t>四级</a:t>
            </a:r>
          </a:p>
          <a:p>
            <a:pPr lvl="4"/>
            <a:r>
              <a:rPr lang="zh-CN" altLang="en-US">
                <a:sym typeface="+mn-ea"/>
              </a:rPr>
              <a:t>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lang="zh-CN" altLang="en-US">
                <a:sym typeface="+mn-ea"/>
              </a:rPr>
              <a:t>单击此处编辑母版文本样式</a:t>
            </a:r>
          </a:p>
          <a:p>
            <a:pPr lvl="1"/>
            <a:r>
              <a:rPr lang="zh-CN" altLang="en-US">
                <a:sym typeface="+mn-ea"/>
              </a:rPr>
              <a:t>二级</a:t>
            </a:r>
          </a:p>
          <a:p>
            <a:pPr lvl="2"/>
            <a:r>
              <a:rPr lang="zh-CN" altLang="en-US">
                <a:sym typeface="+mn-ea"/>
              </a:rPr>
              <a:t>三级</a:t>
            </a:r>
          </a:p>
          <a:p>
            <a:pPr lvl="3"/>
            <a:r>
              <a:rPr lang="zh-CN" altLang="en-US">
                <a:sym typeface="+mn-ea"/>
              </a:rPr>
              <a:t>四级</a:t>
            </a:r>
          </a:p>
          <a:p>
            <a:pPr lvl="4"/>
            <a:r>
              <a:rPr lang="zh-CN" altLang="en-US">
                <a:sym typeface="+mn-ea"/>
              </a:rPr>
              <a:t>五级</a:t>
            </a:r>
            <a:endParaRPr dirty="0">
              <a:sym typeface="+mn-ea"/>
            </a:endParaRPr>
          </a:p>
        </p:txBody>
      </p:sp>
      <p:sp>
        <p:nvSpPr>
          <p:cNvPr id="7" name="日期占位符 6"/>
          <p:cNvSpPr>
            <a:spLocks noGrp="1"/>
          </p:cNvSpPr>
          <p:nvPr>
            <p:ph type="dt" sz="half" idx="10"/>
            <p:custDataLst>
              <p:tags r:id="rId7"/>
            </p:custDataLst>
          </p:nvPr>
        </p:nvSpPr>
        <p:spPr/>
        <p:txBody>
          <a:bodyPr/>
          <a:lstStyle>
            <a:lvl1pPr>
              <a:defRPr baseline="0">
                <a:latin typeface="Arial" panose="020B0604020202020204" pitchFamily="34" charset="0"/>
                <a:ea typeface="微软雅黑" panose="020B0503020204020204" charset="-122"/>
              </a:defRPr>
            </a:lvl1pPr>
          </a:lstStyle>
          <a:p>
            <a:fld id="{431307A8-9692-471C-A4DA-35ED28E740A8}" type="datetimeFigureOut">
              <a:rPr lang="zh-CN" altLang="en-US" smtClean="0"/>
              <a:t>2025/10/8</a:t>
            </a:fld>
            <a:endParaRPr lang="zh-CN" altLang="en-US"/>
          </a:p>
        </p:txBody>
      </p:sp>
      <p:sp>
        <p:nvSpPr>
          <p:cNvPr id="8" name="页脚占位符 7"/>
          <p:cNvSpPr>
            <a:spLocks noGrp="1"/>
          </p:cNvSpPr>
          <p:nvPr>
            <p:ph type="ftr" sz="quarter" idx="11"/>
            <p:custDataLst>
              <p:tags r:id="rId8"/>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9"/>
            </p:custDataLst>
          </p:nvPr>
        </p:nvSpPr>
        <p:spPr/>
        <p:txBody>
          <a:bodyPr/>
          <a:lstStyle>
            <a:lvl1pPr>
              <a:defRPr baseline="0">
                <a:latin typeface="Arial" panose="020B0604020202020204" pitchFamily="34" charset="0"/>
                <a:ea typeface="微软雅黑" panose="020B0503020204020204" charset="-122"/>
              </a:defRPr>
            </a:lvl1pPr>
          </a:lstStyle>
          <a:p>
            <a:fld id="{62C00948-A20C-4390-8961-39AC018DC726}" type="slidenum">
              <a:rPr lang="zh-CN" altLang="en-US" smtClean="0"/>
              <a:t>‹#›</a:t>
            </a:fld>
            <a:endParaRPr lang="zh-CN" altLang="en-US"/>
          </a:p>
        </p:txBody>
      </p:sp>
    </p:spTree>
    <p:extLst>
      <p:ext uri="{BB962C8B-B14F-4D97-AF65-F5344CB8AC3E}">
        <p14:creationId xmlns:p14="http://schemas.microsoft.com/office/powerpoint/2010/main" val="7634312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17" name="组合 16"/>
          <p:cNvGrpSpPr/>
          <p:nvPr>
            <p:custDataLst>
              <p:tags r:id="rId1"/>
            </p:custDataLst>
          </p:nvPr>
        </p:nvGrpSpPr>
        <p:grpSpPr>
          <a:xfrm>
            <a:off x="-318" y="635"/>
            <a:ext cx="12192000" cy="6857365"/>
            <a:chOff x="-318" y="635"/>
            <a:chExt cx="12192000" cy="6857365"/>
          </a:xfrm>
        </p:grpSpPr>
        <p:grpSp>
          <p:nvGrpSpPr>
            <p:cNvPr id="16" name="组合 15"/>
            <p:cNvGrpSpPr/>
            <p:nvPr/>
          </p:nvGrpSpPr>
          <p:grpSpPr>
            <a:xfrm>
              <a:off x="-318" y="635"/>
              <a:ext cx="12192000" cy="6857365"/>
              <a:chOff x="-318" y="635"/>
              <a:chExt cx="12192000" cy="6857365"/>
            </a:xfrm>
          </p:grpSpPr>
          <p:grpSp>
            <p:nvGrpSpPr>
              <p:cNvPr id="8" name="组合 7"/>
              <p:cNvGrpSpPr/>
              <p:nvPr>
                <p:custDataLst>
                  <p:tags r:id="rId7"/>
                </p:custDataLst>
              </p:nvPr>
            </p:nvGrpSpPr>
            <p:grpSpPr>
              <a:xfrm>
                <a:off x="-318" y="635"/>
                <a:ext cx="12192000" cy="6857365"/>
                <a:chOff x="0" y="0"/>
                <a:chExt cx="19200" cy="10799"/>
              </a:xfrm>
            </p:grpSpPr>
            <p:sp>
              <p:nvSpPr>
                <p:cNvPr id="9" name="矩形 8"/>
                <p:cNvSpPr/>
                <p:nvPr>
                  <p:custDataLst>
                    <p:tags r:id="rId9"/>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custDataLst>
                    <p:tags r:id="rId10"/>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p:custDataLst>
                    <p:tags r:id="rId11"/>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custDataLst>
                    <p:tags r:id="rId12"/>
                  </p:custDataLst>
                </p:nvPr>
              </p:nvGrpSpPr>
              <p:grpSpPr>
                <a:xfrm>
                  <a:off x="16448" y="9574"/>
                  <a:ext cx="2074" cy="675"/>
                  <a:chOff x="0" y="3633950"/>
                  <a:chExt cx="1405715" cy="457699"/>
                </a:xfrm>
              </p:grpSpPr>
              <p:sp>
                <p:nvSpPr>
                  <p:cNvPr id="13" name="菱形 12"/>
                  <p:cNvSpPr/>
                  <p:nvPr>
                    <p:custDataLst>
                      <p:tags r:id="rId1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p:custDataLst>
                      <p:tags r:id="rId14"/>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custDataLst>
                      <p:tags r:id="rId15"/>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圆角矩形 7"/>
              <p:cNvSpPr/>
              <p:nvPr>
                <p:custDataLst>
                  <p:tags r:id="rId8"/>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五边形 6"/>
            <p:cNvSpPr/>
            <p:nvPr>
              <p:custDataLst>
                <p:tags r:id="rId6"/>
              </p:custDataLst>
            </p:nvPr>
          </p:nvSpPr>
          <p:spPr>
            <a:xfrm rot="16200000" flipV="1">
              <a:off x="5792470" y="566864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lang="zh-CN" altLang="en-US">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431307A8-9692-471C-A4DA-35ED28E740A8}" type="datetimeFigureOut">
              <a:rPr lang="zh-CN" altLang="en-US" smtClean="0"/>
              <a:t>2025/10/8</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62C00948-A20C-4390-8961-39AC018DC726}" type="slidenum">
              <a:rPr lang="zh-CN" altLang="en-US" smtClean="0"/>
              <a:t>‹#›</a:t>
            </a:fld>
            <a:endParaRPr lang="zh-CN" altLang="en-US"/>
          </a:p>
        </p:txBody>
      </p:sp>
    </p:spTree>
    <p:extLst>
      <p:ext uri="{BB962C8B-B14F-4D97-AF65-F5344CB8AC3E}">
        <p14:creationId xmlns:p14="http://schemas.microsoft.com/office/powerpoint/2010/main" val="2091673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6" name="任意多边形 47">
            <a:extLst>
              <a:ext uri="{FF2B5EF4-FFF2-40B4-BE49-F238E27FC236}">
                <a16:creationId xmlns:a16="http://schemas.microsoft.com/office/drawing/2014/main" id="{B01FACF4-EE01-D0B8-50F7-216C5897814B}"/>
              </a:ext>
            </a:extLst>
          </p:cNvPr>
          <p:cNvSpPr/>
          <p:nvPr>
            <p:custDataLst>
              <p:tags r:id="rId1"/>
            </p:custDataLst>
          </p:nvPr>
        </p:nvSpPr>
        <p:spPr>
          <a:xfrm flipH="1">
            <a:off x="1728106" y="2120813"/>
            <a:ext cx="8823453" cy="1085196"/>
          </a:xfrm>
          <a:custGeom>
            <a:avLst/>
            <a:gdLst/>
            <a:ahLst/>
            <a:cxnLst>
              <a:cxn ang="3">
                <a:pos x="hc" y="t"/>
              </a:cxn>
              <a:cxn ang="cd2">
                <a:pos x="l" y="vc"/>
              </a:cxn>
              <a:cxn ang="cd4">
                <a:pos x="hc" y="b"/>
              </a:cxn>
              <a:cxn ang="0">
                <a:pos x="r" y="vc"/>
              </a:cxn>
            </a:cxnLst>
            <a:rect l="l" t="t" r="r" b="b"/>
            <a:pathLst>
              <a:path w="12375" h="1522">
                <a:moveTo>
                  <a:pt x="1069" y="0"/>
                </a:moveTo>
                <a:lnTo>
                  <a:pt x="1623" y="0"/>
                </a:lnTo>
                <a:lnTo>
                  <a:pt x="5110" y="0"/>
                </a:lnTo>
                <a:lnTo>
                  <a:pt x="5344" y="0"/>
                </a:lnTo>
                <a:lnTo>
                  <a:pt x="7522" y="0"/>
                </a:lnTo>
                <a:lnTo>
                  <a:pt x="12375" y="0"/>
                </a:lnTo>
                <a:lnTo>
                  <a:pt x="12375" y="209"/>
                </a:lnTo>
                <a:lnTo>
                  <a:pt x="12372" y="209"/>
                </a:lnTo>
                <a:cubicBezTo>
                  <a:pt x="12067" y="209"/>
                  <a:pt x="11820" y="456"/>
                  <a:pt x="11820" y="761"/>
                </a:cubicBezTo>
                <a:cubicBezTo>
                  <a:pt x="11820" y="1066"/>
                  <a:pt x="12067" y="1313"/>
                  <a:pt x="12372" y="1313"/>
                </a:cubicBezTo>
                <a:lnTo>
                  <a:pt x="12375" y="1313"/>
                </a:lnTo>
                <a:lnTo>
                  <a:pt x="12375" y="1522"/>
                </a:lnTo>
                <a:lnTo>
                  <a:pt x="7522" y="1522"/>
                </a:lnTo>
                <a:lnTo>
                  <a:pt x="5344" y="1522"/>
                </a:lnTo>
                <a:lnTo>
                  <a:pt x="5110" y="1522"/>
                </a:lnTo>
                <a:lnTo>
                  <a:pt x="1623" y="1522"/>
                </a:lnTo>
                <a:lnTo>
                  <a:pt x="1069" y="1522"/>
                </a:lnTo>
                <a:lnTo>
                  <a:pt x="0" y="761"/>
                </a:lnTo>
                <a:lnTo>
                  <a:pt x="1069" y="0"/>
                </a:lnTo>
                <a:close/>
              </a:path>
            </a:pathLst>
          </a:custGeom>
          <a:gradFill>
            <a:gsLst>
              <a:gs pos="78000">
                <a:schemeClr val="accent3">
                  <a:lumMod val="75000"/>
                </a:schemeClr>
              </a:gs>
              <a:gs pos="21000">
                <a:schemeClr val="accent3"/>
              </a:gs>
              <a:gs pos="100000">
                <a:schemeClr val="accent3">
                  <a:lumMod val="75000"/>
                </a:schemeClr>
              </a:gs>
            </a:gsLst>
            <a:lin ang="10800000" scaled="0"/>
          </a:gradFill>
          <a:ln>
            <a:noFill/>
          </a:ln>
          <a:effectLst>
            <a:outerShdw blurRad="101600" dist="63500" dir="4200000" algn="tl" rotWithShape="0">
              <a:schemeClr val="bg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7" name="任意多边形 48">
            <a:extLst>
              <a:ext uri="{FF2B5EF4-FFF2-40B4-BE49-F238E27FC236}">
                <a16:creationId xmlns:a16="http://schemas.microsoft.com/office/drawing/2014/main" id="{EDD2AA66-A96A-2D27-142E-567C774499D5}"/>
              </a:ext>
            </a:extLst>
          </p:cNvPr>
          <p:cNvSpPr/>
          <p:nvPr>
            <p:custDataLst>
              <p:tags r:id="rId2"/>
            </p:custDataLst>
          </p:nvPr>
        </p:nvSpPr>
        <p:spPr>
          <a:xfrm flipH="1">
            <a:off x="9238914" y="2120813"/>
            <a:ext cx="1030294" cy="1085196"/>
          </a:xfrm>
          <a:custGeom>
            <a:avLst/>
            <a:gdLst/>
            <a:ahLst/>
            <a:cxnLst>
              <a:cxn ang="3">
                <a:pos x="hc" y="t"/>
              </a:cxn>
              <a:cxn ang="cd2">
                <a:pos x="l" y="vc"/>
              </a:cxn>
              <a:cxn ang="cd4">
                <a:pos x="hc" y="b"/>
              </a:cxn>
              <a:cxn ang="0">
                <a:pos x="r" y="vc"/>
              </a:cxn>
            </a:cxnLst>
            <a:rect l="l" t="t" r="r" b="b"/>
            <a:pathLst>
              <a:path w="1445" h="1522">
                <a:moveTo>
                  <a:pt x="1069" y="0"/>
                </a:moveTo>
                <a:lnTo>
                  <a:pt x="1445" y="0"/>
                </a:lnTo>
                <a:lnTo>
                  <a:pt x="376" y="761"/>
                </a:lnTo>
                <a:lnTo>
                  <a:pt x="1445" y="1522"/>
                </a:lnTo>
                <a:lnTo>
                  <a:pt x="1069" y="1522"/>
                </a:lnTo>
                <a:lnTo>
                  <a:pt x="0" y="761"/>
                </a:lnTo>
                <a:lnTo>
                  <a:pt x="1069"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椭圆 7">
            <a:extLst>
              <a:ext uri="{FF2B5EF4-FFF2-40B4-BE49-F238E27FC236}">
                <a16:creationId xmlns:a16="http://schemas.microsoft.com/office/drawing/2014/main" id="{FB85C4A0-5588-D009-8D65-725C0B415C6E}"/>
              </a:ext>
            </a:extLst>
          </p:cNvPr>
          <p:cNvSpPr/>
          <p:nvPr>
            <p:custDataLst>
              <p:tags r:id="rId3"/>
            </p:custDataLst>
          </p:nvPr>
        </p:nvSpPr>
        <p:spPr>
          <a:xfrm>
            <a:off x="1374455" y="2325446"/>
            <a:ext cx="676643" cy="676643"/>
          </a:xfrm>
          <a:prstGeom prst="ellipse">
            <a:avLst/>
          </a:prstGeom>
          <a:gradFill>
            <a:gsLst>
              <a:gs pos="100000">
                <a:schemeClr val="accent3">
                  <a:lumMod val="75000"/>
                </a:schemeClr>
              </a:gs>
              <a:gs pos="0">
                <a:schemeClr val="accent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9" name="任意多边形 54">
            <a:extLst>
              <a:ext uri="{FF2B5EF4-FFF2-40B4-BE49-F238E27FC236}">
                <a16:creationId xmlns:a16="http://schemas.microsoft.com/office/drawing/2014/main" id="{6E4CDD84-529E-D699-C1D7-ED5914DCC2E6}"/>
              </a:ext>
            </a:extLst>
          </p:cNvPr>
          <p:cNvSpPr/>
          <p:nvPr>
            <p:custDataLst>
              <p:tags r:id="rId4"/>
            </p:custDataLst>
          </p:nvPr>
        </p:nvSpPr>
        <p:spPr>
          <a:xfrm flipH="1">
            <a:off x="1728106" y="3540409"/>
            <a:ext cx="8823453" cy="1085196"/>
          </a:xfrm>
          <a:custGeom>
            <a:avLst/>
            <a:gdLst/>
            <a:ahLst/>
            <a:cxnLst>
              <a:cxn ang="3">
                <a:pos x="hc" y="t"/>
              </a:cxn>
              <a:cxn ang="cd2">
                <a:pos x="l" y="vc"/>
              </a:cxn>
              <a:cxn ang="cd4">
                <a:pos x="hc" y="b"/>
              </a:cxn>
              <a:cxn ang="0">
                <a:pos x="r" y="vc"/>
              </a:cxn>
            </a:cxnLst>
            <a:rect l="l" t="t" r="r" b="b"/>
            <a:pathLst>
              <a:path w="12375" h="1522">
                <a:moveTo>
                  <a:pt x="1069" y="0"/>
                </a:moveTo>
                <a:lnTo>
                  <a:pt x="1623" y="0"/>
                </a:lnTo>
                <a:lnTo>
                  <a:pt x="5110" y="0"/>
                </a:lnTo>
                <a:lnTo>
                  <a:pt x="5344" y="0"/>
                </a:lnTo>
                <a:lnTo>
                  <a:pt x="7522" y="0"/>
                </a:lnTo>
                <a:lnTo>
                  <a:pt x="12375" y="0"/>
                </a:lnTo>
                <a:lnTo>
                  <a:pt x="12375" y="209"/>
                </a:lnTo>
                <a:lnTo>
                  <a:pt x="12372" y="209"/>
                </a:lnTo>
                <a:cubicBezTo>
                  <a:pt x="12067" y="209"/>
                  <a:pt x="11820" y="456"/>
                  <a:pt x="11820" y="761"/>
                </a:cubicBezTo>
                <a:cubicBezTo>
                  <a:pt x="11820" y="1066"/>
                  <a:pt x="12067" y="1313"/>
                  <a:pt x="12372" y="1313"/>
                </a:cubicBezTo>
                <a:lnTo>
                  <a:pt x="12375" y="1313"/>
                </a:lnTo>
                <a:lnTo>
                  <a:pt x="12375" y="1522"/>
                </a:lnTo>
                <a:lnTo>
                  <a:pt x="7522" y="1522"/>
                </a:lnTo>
                <a:lnTo>
                  <a:pt x="5344" y="1522"/>
                </a:lnTo>
                <a:lnTo>
                  <a:pt x="5110" y="1522"/>
                </a:lnTo>
                <a:lnTo>
                  <a:pt x="1623" y="1522"/>
                </a:lnTo>
                <a:lnTo>
                  <a:pt x="1069" y="1522"/>
                </a:lnTo>
                <a:lnTo>
                  <a:pt x="0" y="761"/>
                </a:lnTo>
                <a:lnTo>
                  <a:pt x="1069" y="0"/>
                </a:lnTo>
                <a:close/>
              </a:path>
            </a:pathLst>
          </a:custGeom>
          <a:gradFill>
            <a:gsLst>
              <a:gs pos="78000">
                <a:schemeClr val="accent4">
                  <a:lumMod val="75000"/>
                </a:schemeClr>
              </a:gs>
              <a:gs pos="21000">
                <a:schemeClr val="accent4"/>
              </a:gs>
              <a:gs pos="100000">
                <a:schemeClr val="accent4">
                  <a:lumMod val="75000"/>
                </a:schemeClr>
              </a:gs>
            </a:gsLst>
            <a:lin ang="10800000" scaled="0"/>
          </a:gradFill>
          <a:ln>
            <a:noFill/>
          </a:ln>
          <a:effectLst>
            <a:outerShdw blurRad="101600" dist="63500" dir="4200000" algn="tl" rotWithShape="0">
              <a:schemeClr val="bg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0" name="任意多边形 59">
            <a:extLst>
              <a:ext uri="{FF2B5EF4-FFF2-40B4-BE49-F238E27FC236}">
                <a16:creationId xmlns:a16="http://schemas.microsoft.com/office/drawing/2014/main" id="{295715ED-9EB8-64F3-BD1A-EB1AD129271A}"/>
              </a:ext>
            </a:extLst>
          </p:cNvPr>
          <p:cNvSpPr/>
          <p:nvPr>
            <p:custDataLst>
              <p:tags r:id="rId5"/>
            </p:custDataLst>
          </p:nvPr>
        </p:nvSpPr>
        <p:spPr>
          <a:xfrm flipH="1">
            <a:off x="9238914" y="3540409"/>
            <a:ext cx="1031007" cy="1085196"/>
          </a:xfrm>
          <a:custGeom>
            <a:avLst/>
            <a:gdLst/>
            <a:ahLst/>
            <a:cxnLst>
              <a:cxn ang="3">
                <a:pos x="hc" y="t"/>
              </a:cxn>
              <a:cxn ang="cd2">
                <a:pos x="l" y="vc"/>
              </a:cxn>
              <a:cxn ang="cd4">
                <a:pos x="hc" y="b"/>
              </a:cxn>
              <a:cxn ang="0">
                <a:pos x="r" y="vc"/>
              </a:cxn>
            </a:cxnLst>
            <a:rect l="l" t="t" r="r" b="b"/>
            <a:pathLst>
              <a:path w="1446" h="1522">
                <a:moveTo>
                  <a:pt x="1069" y="0"/>
                </a:moveTo>
                <a:lnTo>
                  <a:pt x="1446" y="0"/>
                </a:lnTo>
                <a:lnTo>
                  <a:pt x="377" y="761"/>
                </a:lnTo>
                <a:lnTo>
                  <a:pt x="1446" y="1522"/>
                </a:lnTo>
                <a:lnTo>
                  <a:pt x="1069" y="1522"/>
                </a:lnTo>
                <a:lnTo>
                  <a:pt x="0" y="761"/>
                </a:lnTo>
                <a:lnTo>
                  <a:pt x="1069"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椭圆 10">
            <a:extLst>
              <a:ext uri="{FF2B5EF4-FFF2-40B4-BE49-F238E27FC236}">
                <a16:creationId xmlns:a16="http://schemas.microsoft.com/office/drawing/2014/main" id="{A893E9E2-8BC2-6F57-3953-BC660ECD035D}"/>
              </a:ext>
            </a:extLst>
          </p:cNvPr>
          <p:cNvSpPr/>
          <p:nvPr>
            <p:custDataLst>
              <p:tags r:id="rId6"/>
            </p:custDataLst>
          </p:nvPr>
        </p:nvSpPr>
        <p:spPr>
          <a:xfrm>
            <a:off x="1375168" y="3744329"/>
            <a:ext cx="676643" cy="676643"/>
          </a:xfrm>
          <a:prstGeom prst="ellipse">
            <a:avLst/>
          </a:prstGeom>
          <a:gradFill>
            <a:gsLst>
              <a:gs pos="100000">
                <a:schemeClr val="accent4">
                  <a:lumMod val="75000"/>
                </a:schemeClr>
              </a:gs>
              <a:gs pos="0">
                <a:schemeClr val="accent4"/>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2" name="任意多边形 68">
            <a:extLst>
              <a:ext uri="{FF2B5EF4-FFF2-40B4-BE49-F238E27FC236}">
                <a16:creationId xmlns:a16="http://schemas.microsoft.com/office/drawing/2014/main" id="{D28206E0-CE2C-8FFC-9707-03C9FF624EE3}"/>
              </a:ext>
            </a:extLst>
          </p:cNvPr>
          <p:cNvSpPr/>
          <p:nvPr>
            <p:custDataLst>
              <p:tags r:id="rId7"/>
            </p:custDataLst>
          </p:nvPr>
        </p:nvSpPr>
        <p:spPr>
          <a:xfrm flipH="1">
            <a:off x="1728106" y="4960004"/>
            <a:ext cx="8823453" cy="1085196"/>
          </a:xfrm>
          <a:custGeom>
            <a:avLst/>
            <a:gdLst/>
            <a:ahLst/>
            <a:cxnLst>
              <a:cxn ang="3">
                <a:pos x="hc" y="t"/>
              </a:cxn>
              <a:cxn ang="cd2">
                <a:pos x="l" y="vc"/>
              </a:cxn>
              <a:cxn ang="cd4">
                <a:pos x="hc" y="b"/>
              </a:cxn>
              <a:cxn ang="0">
                <a:pos x="r" y="vc"/>
              </a:cxn>
            </a:cxnLst>
            <a:rect l="l" t="t" r="r" b="b"/>
            <a:pathLst>
              <a:path w="12375" h="1522">
                <a:moveTo>
                  <a:pt x="1069" y="0"/>
                </a:moveTo>
                <a:lnTo>
                  <a:pt x="1623" y="0"/>
                </a:lnTo>
                <a:lnTo>
                  <a:pt x="5110" y="0"/>
                </a:lnTo>
                <a:lnTo>
                  <a:pt x="5344" y="0"/>
                </a:lnTo>
                <a:lnTo>
                  <a:pt x="7522" y="0"/>
                </a:lnTo>
                <a:lnTo>
                  <a:pt x="12375" y="0"/>
                </a:lnTo>
                <a:lnTo>
                  <a:pt x="12375" y="209"/>
                </a:lnTo>
                <a:lnTo>
                  <a:pt x="12372" y="209"/>
                </a:lnTo>
                <a:cubicBezTo>
                  <a:pt x="12067" y="209"/>
                  <a:pt x="11820" y="456"/>
                  <a:pt x="11820" y="761"/>
                </a:cubicBezTo>
                <a:cubicBezTo>
                  <a:pt x="11820" y="1066"/>
                  <a:pt x="12067" y="1313"/>
                  <a:pt x="12372" y="1313"/>
                </a:cubicBezTo>
                <a:lnTo>
                  <a:pt x="12375" y="1313"/>
                </a:lnTo>
                <a:lnTo>
                  <a:pt x="12375" y="1522"/>
                </a:lnTo>
                <a:lnTo>
                  <a:pt x="7522" y="1522"/>
                </a:lnTo>
                <a:lnTo>
                  <a:pt x="5344" y="1522"/>
                </a:lnTo>
                <a:lnTo>
                  <a:pt x="5110" y="1522"/>
                </a:lnTo>
                <a:lnTo>
                  <a:pt x="1623" y="1522"/>
                </a:lnTo>
                <a:lnTo>
                  <a:pt x="1069" y="1522"/>
                </a:lnTo>
                <a:lnTo>
                  <a:pt x="0" y="761"/>
                </a:lnTo>
                <a:lnTo>
                  <a:pt x="1069" y="0"/>
                </a:lnTo>
                <a:close/>
              </a:path>
            </a:pathLst>
          </a:custGeom>
          <a:gradFill>
            <a:gsLst>
              <a:gs pos="78000">
                <a:schemeClr val="accent5">
                  <a:lumMod val="75000"/>
                </a:schemeClr>
              </a:gs>
              <a:gs pos="21000">
                <a:schemeClr val="accent5"/>
              </a:gs>
              <a:gs pos="100000">
                <a:schemeClr val="accent5">
                  <a:lumMod val="75000"/>
                </a:schemeClr>
              </a:gs>
            </a:gsLst>
            <a:lin ang="10800000" scaled="0"/>
          </a:gradFill>
          <a:ln>
            <a:noFill/>
          </a:ln>
          <a:effectLst>
            <a:outerShdw blurRad="101600" dist="63500" dir="4200000" algn="tl" rotWithShape="0">
              <a:schemeClr val="bg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3" name="任意多边形 70">
            <a:extLst>
              <a:ext uri="{FF2B5EF4-FFF2-40B4-BE49-F238E27FC236}">
                <a16:creationId xmlns:a16="http://schemas.microsoft.com/office/drawing/2014/main" id="{5992851F-8A58-C28C-AD80-A96DE3F76F48}"/>
              </a:ext>
            </a:extLst>
          </p:cNvPr>
          <p:cNvSpPr/>
          <p:nvPr>
            <p:custDataLst>
              <p:tags r:id="rId8"/>
            </p:custDataLst>
          </p:nvPr>
        </p:nvSpPr>
        <p:spPr>
          <a:xfrm flipH="1">
            <a:off x="9238914" y="4960004"/>
            <a:ext cx="1031007" cy="1085196"/>
          </a:xfrm>
          <a:custGeom>
            <a:avLst/>
            <a:gdLst/>
            <a:ahLst/>
            <a:cxnLst>
              <a:cxn ang="3">
                <a:pos x="hc" y="t"/>
              </a:cxn>
              <a:cxn ang="cd2">
                <a:pos x="l" y="vc"/>
              </a:cxn>
              <a:cxn ang="cd4">
                <a:pos x="hc" y="b"/>
              </a:cxn>
              <a:cxn ang="0">
                <a:pos x="r" y="vc"/>
              </a:cxn>
            </a:cxnLst>
            <a:rect l="l" t="t" r="r" b="b"/>
            <a:pathLst>
              <a:path w="1446" h="1522">
                <a:moveTo>
                  <a:pt x="1069" y="0"/>
                </a:moveTo>
                <a:lnTo>
                  <a:pt x="1446" y="0"/>
                </a:lnTo>
                <a:lnTo>
                  <a:pt x="377" y="761"/>
                </a:lnTo>
                <a:lnTo>
                  <a:pt x="1446" y="1522"/>
                </a:lnTo>
                <a:lnTo>
                  <a:pt x="1069" y="1522"/>
                </a:lnTo>
                <a:lnTo>
                  <a:pt x="0" y="761"/>
                </a:lnTo>
                <a:lnTo>
                  <a:pt x="1069"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椭圆 13">
            <a:extLst>
              <a:ext uri="{FF2B5EF4-FFF2-40B4-BE49-F238E27FC236}">
                <a16:creationId xmlns:a16="http://schemas.microsoft.com/office/drawing/2014/main" id="{65D4F9E6-117D-8F16-6697-405D7B5A68E0}"/>
              </a:ext>
            </a:extLst>
          </p:cNvPr>
          <p:cNvSpPr/>
          <p:nvPr>
            <p:custDataLst>
              <p:tags r:id="rId9"/>
            </p:custDataLst>
          </p:nvPr>
        </p:nvSpPr>
        <p:spPr>
          <a:xfrm>
            <a:off x="1375168" y="5164637"/>
            <a:ext cx="676643" cy="676643"/>
          </a:xfrm>
          <a:prstGeom prst="ellipse">
            <a:avLst/>
          </a:prstGeom>
          <a:gradFill>
            <a:gsLst>
              <a:gs pos="100000">
                <a:schemeClr val="accent5">
                  <a:lumMod val="75000"/>
                </a:schemeClr>
              </a:gs>
              <a:gs pos="0">
                <a:schemeClr val="accent5"/>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8" name="任意多边形 77">
            <a:extLst>
              <a:ext uri="{FF2B5EF4-FFF2-40B4-BE49-F238E27FC236}">
                <a16:creationId xmlns:a16="http://schemas.microsoft.com/office/drawing/2014/main" id="{2C2A6BBE-5063-4955-D926-F837AD032359}"/>
              </a:ext>
            </a:extLst>
          </p:cNvPr>
          <p:cNvSpPr/>
          <p:nvPr>
            <p:custDataLst>
              <p:tags r:id="rId10"/>
            </p:custDataLst>
          </p:nvPr>
        </p:nvSpPr>
        <p:spPr>
          <a:xfrm flipH="1">
            <a:off x="1728106" y="711200"/>
            <a:ext cx="8823453" cy="1085196"/>
          </a:xfrm>
          <a:custGeom>
            <a:avLst/>
            <a:gdLst/>
            <a:ahLst/>
            <a:cxnLst>
              <a:cxn ang="3">
                <a:pos x="hc" y="t"/>
              </a:cxn>
              <a:cxn ang="cd2">
                <a:pos x="l" y="vc"/>
              </a:cxn>
              <a:cxn ang="cd4">
                <a:pos x="hc" y="b"/>
              </a:cxn>
              <a:cxn ang="0">
                <a:pos x="r" y="vc"/>
              </a:cxn>
            </a:cxnLst>
            <a:rect l="l" t="t" r="r" b="b"/>
            <a:pathLst>
              <a:path w="12375" h="1522">
                <a:moveTo>
                  <a:pt x="1069" y="0"/>
                </a:moveTo>
                <a:lnTo>
                  <a:pt x="1623" y="0"/>
                </a:lnTo>
                <a:lnTo>
                  <a:pt x="5110" y="0"/>
                </a:lnTo>
                <a:lnTo>
                  <a:pt x="5344" y="0"/>
                </a:lnTo>
                <a:lnTo>
                  <a:pt x="7522" y="0"/>
                </a:lnTo>
                <a:lnTo>
                  <a:pt x="12375" y="0"/>
                </a:lnTo>
                <a:lnTo>
                  <a:pt x="12375" y="209"/>
                </a:lnTo>
                <a:lnTo>
                  <a:pt x="12372" y="209"/>
                </a:lnTo>
                <a:cubicBezTo>
                  <a:pt x="12067" y="209"/>
                  <a:pt x="11820" y="456"/>
                  <a:pt x="11820" y="761"/>
                </a:cubicBezTo>
                <a:cubicBezTo>
                  <a:pt x="11820" y="1066"/>
                  <a:pt x="12067" y="1313"/>
                  <a:pt x="12372" y="1313"/>
                </a:cubicBezTo>
                <a:lnTo>
                  <a:pt x="12375" y="1313"/>
                </a:lnTo>
                <a:lnTo>
                  <a:pt x="12375" y="1522"/>
                </a:lnTo>
                <a:lnTo>
                  <a:pt x="7522" y="1522"/>
                </a:lnTo>
                <a:lnTo>
                  <a:pt x="5344" y="1522"/>
                </a:lnTo>
                <a:lnTo>
                  <a:pt x="5110" y="1522"/>
                </a:lnTo>
                <a:lnTo>
                  <a:pt x="1623" y="1522"/>
                </a:lnTo>
                <a:lnTo>
                  <a:pt x="1069" y="1522"/>
                </a:lnTo>
                <a:lnTo>
                  <a:pt x="0" y="761"/>
                </a:lnTo>
                <a:lnTo>
                  <a:pt x="1069" y="0"/>
                </a:lnTo>
                <a:close/>
              </a:path>
            </a:pathLst>
          </a:custGeom>
          <a:gradFill>
            <a:gsLst>
              <a:gs pos="78000">
                <a:schemeClr val="accent1">
                  <a:lumMod val="75000"/>
                </a:schemeClr>
              </a:gs>
              <a:gs pos="21000">
                <a:schemeClr val="accent1"/>
              </a:gs>
              <a:gs pos="100000">
                <a:schemeClr val="accent1">
                  <a:lumMod val="75000"/>
                </a:schemeClr>
              </a:gs>
            </a:gsLst>
            <a:lin ang="10800000" scaled="0"/>
          </a:gradFill>
          <a:ln>
            <a:noFill/>
          </a:ln>
          <a:effectLst>
            <a:outerShdw blurRad="101600" dist="63500" dir="4200000" algn="tl" rotWithShape="0">
              <a:schemeClr val="bg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78">
            <a:extLst>
              <a:ext uri="{FF2B5EF4-FFF2-40B4-BE49-F238E27FC236}">
                <a16:creationId xmlns:a16="http://schemas.microsoft.com/office/drawing/2014/main" id="{DA2FF1DF-9B9D-CB79-672D-8F197B87B4D2}"/>
              </a:ext>
            </a:extLst>
          </p:cNvPr>
          <p:cNvSpPr/>
          <p:nvPr>
            <p:custDataLst>
              <p:tags r:id="rId11"/>
            </p:custDataLst>
          </p:nvPr>
        </p:nvSpPr>
        <p:spPr>
          <a:xfrm flipH="1">
            <a:off x="9238914" y="711200"/>
            <a:ext cx="1031007" cy="1085196"/>
          </a:xfrm>
          <a:custGeom>
            <a:avLst/>
            <a:gdLst/>
            <a:ahLst/>
            <a:cxnLst>
              <a:cxn ang="3">
                <a:pos x="hc" y="t"/>
              </a:cxn>
              <a:cxn ang="cd2">
                <a:pos x="l" y="vc"/>
              </a:cxn>
              <a:cxn ang="cd4">
                <a:pos x="hc" y="b"/>
              </a:cxn>
              <a:cxn ang="0">
                <a:pos x="r" y="vc"/>
              </a:cxn>
            </a:cxnLst>
            <a:rect l="l" t="t" r="r" b="b"/>
            <a:pathLst>
              <a:path w="1446" h="1522">
                <a:moveTo>
                  <a:pt x="1069" y="0"/>
                </a:moveTo>
                <a:lnTo>
                  <a:pt x="1446" y="0"/>
                </a:lnTo>
                <a:lnTo>
                  <a:pt x="377" y="761"/>
                </a:lnTo>
                <a:lnTo>
                  <a:pt x="1446" y="1522"/>
                </a:lnTo>
                <a:lnTo>
                  <a:pt x="1069" y="1522"/>
                </a:lnTo>
                <a:lnTo>
                  <a:pt x="0" y="761"/>
                </a:lnTo>
                <a:lnTo>
                  <a:pt x="1069"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椭圆 19">
            <a:extLst>
              <a:ext uri="{FF2B5EF4-FFF2-40B4-BE49-F238E27FC236}">
                <a16:creationId xmlns:a16="http://schemas.microsoft.com/office/drawing/2014/main" id="{0B1A04AB-4508-AB06-2321-F5A0EC9DB8A2}"/>
              </a:ext>
            </a:extLst>
          </p:cNvPr>
          <p:cNvSpPr/>
          <p:nvPr>
            <p:custDataLst>
              <p:tags r:id="rId12"/>
            </p:custDataLst>
          </p:nvPr>
        </p:nvSpPr>
        <p:spPr>
          <a:xfrm>
            <a:off x="1375168" y="915833"/>
            <a:ext cx="676643" cy="676643"/>
          </a:xfrm>
          <a:prstGeom prst="ellipse">
            <a:avLst/>
          </a:prstGeom>
          <a:gradFill>
            <a:gsLst>
              <a:gs pos="100000">
                <a:schemeClr val="accent1">
                  <a:lumMod val="75000"/>
                </a:schemeClr>
              </a:gs>
              <a:gs pos="0">
                <a:schemeClr val="accent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2" descr="333639373138363b343435303739363bd2b5cef1bcbcc4dc">
            <a:extLst>
              <a:ext uri="{FF2B5EF4-FFF2-40B4-BE49-F238E27FC236}">
                <a16:creationId xmlns:a16="http://schemas.microsoft.com/office/drawing/2014/main" id="{E57D7AB2-0872-39DA-1555-9BA03724123C}"/>
              </a:ext>
            </a:extLst>
          </p:cNvPr>
          <p:cNvPicPr>
            <a:picLocks noChangeAspect="1"/>
          </p:cNvPicPr>
          <p:nvPr>
            <p:custDataLst>
              <p:tags r:id="rId13"/>
            </p:custDataLst>
          </p:nvPr>
        </p:nvPicPr>
        <p:blipFill>
          <a:blip r:embed="rId19">
            <a:extLst>
              <a:ext uri="{96DAC541-7B7A-43D3-8B79-37D633B846F1}">
                <asvg:svgBlip xmlns:asvg="http://schemas.microsoft.com/office/drawing/2016/SVG/main" r:embed="rId20"/>
              </a:ext>
            </a:extLst>
          </a:blip>
          <a:stretch>
            <a:fillRect/>
          </a:stretch>
        </p:blipFill>
        <p:spPr>
          <a:xfrm>
            <a:off x="1512065" y="1052730"/>
            <a:ext cx="401423" cy="401423"/>
          </a:xfrm>
          <a:prstGeom prst="rect">
            <a:avLst/>
          </a:prstGeom>
        </p:spPr>
      </p:pic>
      <p:pic>
        <p:nvPicPr>
          <p:cNvPr id="23" name="图片 24" descr="333639373138363b343435303830363bb1a8b1edb1e0d6c6">
            <a:extLst>
              <a:ext uri="{FF2B5EF4-FFF2-40B4-BE49-F238E27FC236}">
                <a16:creationId xmlns:a16="http://schemas.microsoft.com/office/drawing/2014/main" id="{72130374-5AD3-B552-CEEC-78EC7709F937}"/>
              </a:ext>
            </a:extLst>
          </p:cNvPr>
          <p:cNvPicPr>
            <a:picLocks noChangeAspect="1"/>
          </p:cNvPicPr>
          <p:nvPr>
            <p:custDataLst>
              <p:tags r:id="rId14"/>
            </p:custDataLst>
          </p:nvPr>
        </p:nvPicPr>
        <p:blipFill>
          <a:blip r:embed="rId21">
            <a:extLst>
              <a:ext uri="{96DAC541-7B7A-43D3-8B79-37D633B846F1}">
                <asvg:svgBlip xmlns:asvg="http://schemas.microsoft.com/office/drawing/2016/SVG/main" r:embed="rId22"/>
              </a:ext>
            </a:extLst>
          </a:blip>
          <a:stretch>
            <a:fillRect/>
          </a:stretch>
        </p:blipFill>
        <p:spPr>
          <a:xfrm>
            <a:off x="1512065" y="3881939"/>
            <a:ext cx="401423" cy="401423"/>
          </a:xfrm>
          <a:prstGeom prst="rect">
            <a:avLst/>
          </a:prstGeom>
        </p:spPr>
      </p:pic>
      <p:pic>
        <p:nvPicPr>
          <p:cNvPr id="24" name="图片 26" descr="333639373138363b343435303830393bc8d5b3a3cac2ceef">
            <a:extLst>
              <a:ext uri="{FF2B5EF4-FFF2-40B4-BE49-F238E27FC236}">
                <a16:creationId xmlns:a16="http://schemas.microsoft.com/office/drawing/2014/main" id="{39A16906-0172-29F1-7252-E5C0FFA108EE}"/>
              </a:ext>
            </a:extLst>
          </p:cNvPr>
          <p:cNvPicPr>
            <a:picLocks noChangeAspect="1"/>
          </p:cNvPicPr>
          <p:nvPr>
            <p:custDataLst>
              <p:tags r:id="rId15"/>
            </p:custDataLst>
          </p:nvPr>
        </p:nvPicPr>
        <p:blipFill>
          <a:blip r:embed="rId23">
            <a:extLst>
              <a:ext uri="{96DAC541-7B7A-43D3-8B79-37D633B846F1}">
                <asvg:svgBlip xmlns:asvg="http://schemas.microsoft.com/office/drawing/2016/SVG/main" r:embed="rId24"/>
              </a:ext>
            </a:extLst>
          </a:blip>
          <a:stretch>
            <a:fillRect/>
          </a:stretch>
        </p:blipFill>
        <p:spPr>
          <a:xfrm>
            <a:off x="1512778" y="2467334"/>
            <a:ext cx="401423" cy="401423"/>
          </a:xfrm>
          <a:prstGeom prst="rect">
            <a:avLst/>
          </a:prstGeom>
        </p:spPr>
      </p:pic>
      <p:pic>
        <p:nvPicPr>
          <p:cNvPr id="25" name="图片 27" descr="333639373138363b343435303831343bb9b5cda8b9dcc0ed">
            <a:extLst>
              <a:ext uri="{FF2B5EF4-FFF2-40B4-BE49-F238E27FC236}">
                <a16:creationId xmlns:a16="http://schemas.microsoft.com/office/drawing/2014/main" id="{03EDFFE6-B267-C1A3-BD0E-EF28E2543ACD}"/>
              </a:ext>
            </a:extLst>
          </p:cNvPr>
          <p:cNvPicPr>
            <a:picLocks noChangeAspect="1"/>
          </p:cNvPicPr>
          <p:nvPr>
            <p:custDataLst>
              <p:tags r:id="rId16"/>
            </p:custDataLst>
          </p:nvPr>
        </p:nvPicPr>
        <p:blipFill>
          <a:blip r:embed="rId25">
            <a:extLst>
              <a:ext uri="{96DAC541-7B7A-43D3-8B79-37D633B846F1}">
                <asvg:svgBlip xmlns:asvg="http://schemas.microsoft.com/office/drawing/2016/SVG/main" r:embed="rId26"/>
              </a:ext>
            </a:extLst>
          </a:blip>
          <a:stretch>
            <a:fillRect/>
          </a:stretch>
        </p:blipFill>
        <p:spPr>
          <a:xfrm>
            <a:off x="1512065" y="5297256"/>
            <a:ext cx="401423" cy="401423"/>
          </a:xfrm>
          <a:prstGeom prst="rect">
            <a:avLst/>
          </a:prstGeom>
        </p:spPr>
      </p:pic>
      <p:sp>
        <p:nvSpPr>
          <p:cNvPr id="26" name="文本框 25">
            <a:extLst>
              <a:ext uri="{FF2B5EF4-FFF2-40B4-BE49-F238E27FC236}">
                <a16:creationId xmlns:a16="http://schemas.microsoft.com/office/drawing/2014/main" id="{ECF871C3-AA15-4DC9-2A73-C13409938A15}"/>
              </a:ext>
            </a:extLst>
          </p:cNvPr>
          <p:cNvSpPr txBox="1"/>
          <p:nvPr/>
        </p:nvSpPr>
        <p:spPr>
          <a:xfrm>
            <a:off x="11191240" y="149860"/>
            <a:ext cx="654050" cy="407670"/>
          </a:xfrm>
          <a:prstGeom prst="rect">
            <a:avLst/>
          </a:prstGeom>
          <a:solidFill>
            <a:schemeClr val="bg1"/>
          </a:solidFill>
        </p:spPr>
        <p:txBody>
          <a:bodyPr wrap="square" rtlCol="0">
            <a:noAutofit/>
          </a:bodyPr>
          <a:lstStyle/>
          <a:p>
            <a:r>
              <a:rPr lang="zh-CN" altLang="en-US" b="1">
                <a:latin typeface="+mj-ea"/>
                <a:ea typeface="+mj-ea"/>
              </a:rPr>
              <a:t>目录</a:t>
            </a:r>
          </a:p>
        </p:txBody>
      </p:sp>
      <p:sp>
        <p:nvSpPr>
          <p:cNvPr id="27" name="五边形 4">
            <a:extLst>
              <a:ext uri="{FF2B5EF4-FFF2-40B4-BE49-F238E27FC236}">
                <a16:creationId xmlns:a16="http://schemas.microsoft.com/office/drawing/2014/main" id="{2452CB4E-533D-E8E8-4C58-EE2C980CDC64}"/>
              </a:ext>
            </a:extLst>
          </p:cNvPr>
          <p:cNvSpPr/>
          <p:nvPr>
            <p:custDataLst>
              <p:tags r:id="rId17"/>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528863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431307A8-9692-471C-A4DA-35ED28E740A8}" type="datetimeFigureOut">
              <a:rPr lang="zh-CN" altLang="en-US" smtClean="0"/>
              <a:t>2025/10/8</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62C00948-A20C-4390-8961-39AC018DC726}" type="slidenum">
              <a:rPr lang="zh-CN" altLang="en-US" smtClean="0"/>
              <a:t>‹#›</a:t>
            </a:fld>
            <a:endParaRPr lang="zh-CN" altLang="en-US"/>
          </a:p>
        </p:txBody>
      </p:sp>
    </p:spTree>
    <p:extLst>
      <p:ext uri="{BB962C8B-B14F-4D97-AF65-F5344CB8AC3E}">
        <p14:creationId xmlns:p14="http://schemas.microsoft.com/office/powerpoint/2010/main" val="129851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图片与标题">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294286" y="-27771"/>
            <a:ext cx="11755418" cy="6611091"/>
            <a:chOff x="294286" y="-27771"/>
            <a:chExt cx="11755418" cy="6611091"/>
          </a:xfrm>
        </p:grpSpPr>
        <p:grpSp>
          <p:nvGrpSpPr>
            <p:cNvPr id="9" name="组合 8"/>
            <p:cNvGrpSpPr/>
            <p:nvPr>
              <p:custDataLst>
                <p:tags r:id="rId8"/>
              </p:custDataLst>
            </p:nvPr>
          </p:nvGrpSpPr>
          <p:grpSpPr>
            <a:xfrm>
              <a:off x="11598965" y="6433146"/>
              <a:ext cx="450739" cy="150174"/>
              <a:chOff x="0" y="3623101"/>
              <a:chExt cx="1405715" cy="468548"/>
            </a:xfrm>
          </p:grpSpPr>
          <p:sp>
            <p:nvSpPr>
              <p:cNvPr id="11" name="菱形 10"/>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p:custDataLst>
                <p:tags r:id="rId9"/>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lang="zh-CN" altLang="en-US">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a:sym typeface="+mn-ea"/>
              </a:rPr>
              <a:t>单击图标添加图片</a:t>
            </a:r>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lang="zh-CN" altLang="en-US">
                <a:sym typeface="+mn-ea"/>
              </a:rPr>
              <a:t>单击此处编辑母版文本样式</a:t>
            </a:r>
          </a:p>
        </p:txBody>
      </p:sp>
      <p:sp>
        <p:nvSpPr>
          <p:cNvPr id="5" name="日期占位符 4"/>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31307A8-9692-471C-A4DA-35ED28E740A8}" type="datetimeFigureOut">
              <a:rPr lang="zh-CN" altLang="en-US" smtClean="0"/>
              <a:t>2025/10/8</a:t>
            </a:fld>
            <a:endParaRPr lang="zh-CN" altLang="en-US"/>
          </a:p>
        </p:txBody>
      </p:sp>
      <p:sp>
        <p:nvSpPr>
          <p:cNvPr id="6" name="页脚占位符 5"/>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62C00948-A20C-4390-8961-39AC018DC726}" type="slidenum">
              <a:rPr lang="zh-CN" altLang="en-US" smtClean="0"/>
              <a:t>‹#›</a:t>
            </a:fld>
            <a:endParaRPr lang="zh-CN" altLang="en-US"/>
          </a:p>
        </p:txBody>
      </p:sp>
    </p:spTree>
    <p:extLst>
      <p:ext uri="{BB962C8B-B14F-4D97-AF65-F5344CB8AC3E}">
        <p14:creationId xmlns:p14="http://schemas.microsoft.com/office/powerpoint/2010/main" val="20606463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5.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4.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2.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1.xml"/><Relationship Id="rId27" Type="http://schemas.openxmlformats.org/officeDocument/2006/relationships/tags" Target="../tags/tag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8"/>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2"/>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p>
        </p:txBody>
      </p:sp>
      <p:sp>
        <p:nvSpPr>
          <p:cNvPr id="3" name="文本占位符 2"/>
          <p:cNvSpPr>
            <a:spLocks noGrp="1"/>
          </p:cNvSpPr>
          <p:nvPr>
            <p:ph type="body" idx="1"/>
            <p:custDataLst>
              <p:tags r:id="rId23"/>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431307A8-9692-471C-A4DA-35ED28E740A8}" type="datetimeFigureOut">
              <a:rPr lang="zh-CN" altLang="en-US" smtClean="0"/>
              <a:t>2025/10/8</a:t>
            </a:fld>
            <a:endParaRPr lang="zh-CN" altLang="en-US"/>
          </a:p>
        </p:txBody>
      </p:sp>
      <p:sp>
        <p:nvSpPr>
          <p:cNvPr id="5" name="页脚占位符 4"/>
          <p:cNvSpPr>
            <a:spLocks noGrp="1"/>
          </p:cNvSpPr>
          <p:nvPr>
            <p:ph type="ftr" sz="quarter" idx="3"/>
            <p:custDataLst>
              <p:tags r:id="rId2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62C00948-A20C-4390-8961-39AC018DC726}" type="slidenum">
              <a:rPr lang="zh-CN" altLang="en-US" smtClean="0"/>
              <a:t>‹#›</a:t>
            </a:fld>
            <a:endParaRPr lang="zh-CN" altLang="en-US"/>
          </a:p>
        </p:txBody>
      </p:sp>
      <p:sp>
        <p:nvSpPr>
          <p:cNvPr id="7" name="KSO_TEMPLATE" hidden="1"/>
          <p:cNvSpPr/>
          <p:nvPr>
            <p:custDataLst>
              <p:tags r:id="rId2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700943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tags" Target="../tags/tag28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8" Type="http://schemas.openxmlformats.org/officeDocument/2006/relationships/tags" Target="../tags/tag325.xml"/><Relationship Id="rId3" Type="http://schemas.openxmlformats.org/officeDocument/2006/relationships/tags" Target="../tags/tag320.xml"/><Relationship Id="rId7" Type="http://schemas.openxmlformats.org/officeDocument/2006/relationships/tags" Target="../tags/tag324.xml"/><Relationship Id="rId2" Type="http://schemas.openxmlformats.org/officeDocument/2006/relationships/tags" Target="../tags/tag319.xml"/><Relationship Id="rId1" Type="http://schemas.openxmlformats.org/officeDocument/2006/relationships/tags" Target="../tags/tag318.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9" Type="http://schemas.openxmlformats.org/officeDocument/2006/relationships/slideLayout" Target="../slideLayouts/slideLayout8.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13.xml"/></Relationships>
</file>

<file path=ppt/slides/_rels/slide122.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3.xml"/></Relationships>
</file>

<file path=ppt/slides/_rels/slide124.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3.xml"/></Relationships>
</file>

<file path=ppt/slides/_rels/slide125.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1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7.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3.xml"/></Relationships>
</file>

<file path=ppt/slides/_rels/slide128.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3.xml"/></Relationships>
</file>

<file path=ppt/slides/_rels/slide129.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3.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3.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13.xml"/></Relationships>
</file>

<file path=ppt/slides/_rels/slide13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1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6.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13.xml"/></Relationships>
</file>

<file path=ppt/slides/_rels/slide137.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3.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9.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0.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1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2.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3.xml"/></Relationships>
</file>

<file path=ppt/slides/_rels/slide143.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13.xml"/></Relationships>
</file>

<file path=ppt/slides/_rels/slide144.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13.xml"/></Relationships>
</file>

<file path=ppt/slides/_rels/slide145.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13.xml"/></Relationships>
</file>

<file path=ppt/slides/_rels/slide146.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13.xml"/></Relationships>
</file>

<file path=ppt/slides/_rels/slide147.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13.xml"/></Relationships>
</file>

<file path=ppt/slides/_rels/slide148.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13.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4.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3.xml"/></Relationships>
</file>

<file path=ppt/slides/_rels/slide155.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13.xml"/></Relationships>
</file>

<file path=ppt/slides/_rels/slide156.xml.rels><?xml version="1.0" encoding="UTF-8" standalone="yes"?>
<Relationships xmlns="http://schemas.openxmlformats.org/package/2006/relationships"><Relationship Id="rId8" Type="http://schemas.openxmlformats.org/officeDocument/2006/relationships/tags" Target="../tags/tag333.xml"/><Relationship Id="rId3" Type="http://schemas.openxmlformats.org/officeDocument/2006/relationships/tags" Target="../tags/tag328.xml"/><Relationship Id="rId7" Type="http://schemas.openxmlformats.org/officeDocument/2006/relationships/tags" Target="../tags/tag332.xml"/><Relationship Id="rId2" Type="http://schemas.openxmlformats.org/officeDocument/2006/relationships/tags" Target="../tags/tag327.xml"/><Relationship Id="rId1" Type="http://schemas.openxmlformats.org/officeDocument/2006/relationships/tags" Target="../tags/tag326.xml"/><Relationship Id="rId6" Type="http://schemas.openxmlformats.org/officeDocument/2006/relationships/tags" Target="../tags/tag331.xml"/><Relationship Id="rId5" Type="http://schemas.openxmlformats.org/officeDocument/2006/relationships/tags" Target="../tags/tag330.xml"/><Relationship Id="rId4" Type="http://schemas.openxmlformats.org/officeDocument/2006/relationships/tags" Target="../tags/tag329.xml"/><Relationship Id="rId9" Type="http://schemas.openxmlformats.org/officeDocument/2006/relationships/slideLayout" Target="../slideLayouts/slideLayout8.xml"/></Relationships>
</file>

<file path=ppt/slides/_rels/slide157.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13.xml"/></Relationships>
</file>

<file path=ppt/slides/_rels/slide158.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13.xml"/></Relationships>
</file>

<file path=ppt/slides/_rels/slide159.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3.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13.xml"/></Relationships>
</file>

<file path=ppt/slides/_rels/slide164.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13.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70.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13.xml"/></Relationships>
</file>

<file path=ppt/slides/_rels/slide171.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13.xml"/></Relationships>
</file>

<file path=ppt/slides/_rels/slide172.xml.rels><?xml version="1.0" encoding="UTF-8" standalone="yes"?>
<Relationships xmlns="http://schemas.openxmlformats.org/package/2006/relationships"><Relationship Id="rId8" Type="http://schemas.openxmlformats.org/officeDocument/2006/relationships/tags" Target="../tags/tag341.xml"/><Relationship Id="rId3" Type="http://schemas.openxmlformats.org/officeDocument/2006/relationships/tags" Target="../tags/tag336.xml"/><Relationship Id="rId7" Type="http://schemas.openxmlformats.org/officeDocument/2006/relationships/tags" Target="../tags/tag340.xml"/><Relationship Id="rId2" Type="http://schemas.openxmlformats.org/officeDocument/2006/relationships/tags" Target="../tags/tag335.xml"/><Relationship Id="rId1" Type="http://schemas.openxmlformats.org/officeDocument/2006/relationships/tags" Target="../tags/tag334.xml"/><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 Id="rId9" Type="http://schemas.openxmlformats.org/officeDocument/2006/relationships/slideLayout" Target="../slideLayouts/slideLayout8.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8.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13.xml"/></Relationships>
</file>

<file path=ppt/slides/_rels/slide179.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1.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13.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5.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13.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7.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13.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9.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1.xml.rels><?xml version="1.0" encoding="UTF-8" standalone="yes"?>
<Relationships xmlns="http://schemas.openxmlformats.org/package/2006/relationships"><Relationship Id="rId2" Type="http://schemas.openxmlformats.org/officeDocument/2006/relationships/image" Target="../media/image147.jpg"/><Relationship Id="rId1" Type="http://schemas.openxmlformats.org/officeDocument/2006/relationships/slideLayout" Target="../slideLayouts/slideLayout13.xml"/></Relationships>
</file>

<file path=ppt/slides/_rels/slide192.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13.xml"/></Relationships>
</file>

<file path=ppt/slides/_rels/slide193.xml.rels><?xml version="1.0" encoding="UTF-8" standalone="yes"?>
<Relationships xmlns="http://schemas.openxmlformats.org/package/2006/relationships"><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tags" Target="../tags/tag342.xml"/><Relationship Id="rId5" Type="http://schemas.openxmlformats.org/officeDocument/2006/relationships/image" Target="../media/image149.png"/><Relationship Id="rId4"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tags" Target="../tags/tag296.xml"/><Relationship Id="rId13" Type="http://schemas.openxmlformats.org/officeDocument/2006/relationships/tags" Target="../tags/tag301.xml"/><Relationship Id="rId3" Type="http://schemas.openxmlformats.org/officeDocument/2006/relationships/tags" Target="../tags/tag291.xml"/><Relationship Id="rId7" Type="http://schemas.openxmlformats.org/officeDocument/2006/relationships/tags" Target="../tags/tag295.xml"/><Relationship Id="rId12" Type="http://schemas.openxmlformats.org/officeDocument/2006/relationships/tags" Target="../tags/tag300.xml"/><Relationship Id="rId2" Type="http://schemas.openxmlformats.org/officeDocument/2006/relationships/tags" Target="../tags/tag290.xml"/><Relationship Id="rId1" Type="http://schemas.openxmlformats.org/officeDocument/2006/relationships/tags" Target="../tags/tag289.xml"/><Relationship Id="rId6" Type="http://schemas.openxmlformats.org/officeDocument/2006/relationships/tags" Target="../tags/tag294.xml"/><Relationship Id="rId11" Type="http://schemas.openxmlformats.org/officeDocument/2006/relationships/tags" Target="../tags/tag299.xml"/><Relationship Id="rId5" Type="http://schemas.openxmlformats.org/officeDocument/2006/relationships/tags" Target="../tags/tag293.xml"/><Relationship Id="rId10" Type="http://schemas.openxmlformats.org/officeDocument/2006/relationships/tags" Target="../tags/tag298.xml"/><Relationship Id="rId4" Type="http://schemas.openxmlformats.org/officeDocument/2006/relationships/tags" Target="../tags/tag292.xml"/><Relationship Id="rId9" Type="http://schemas.openxmlformats.org/officeDocument/2006/relationships/tags" Target="../tags/tag297.xml"/><Relationship Id="rId14"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8" Type="http://schemas.openxmlformats.org/officeDocument/2006/relationships/tags" Target="../tags/tag309.xml"/><Relationship Id="rId3" Type="http://schemas.openxmlformats.org/officeDocument/2006/relationships/tags" Target="../tags/tag304.xml"/><Relationship Id="rId7" Type="http://schemas.openxmlformats.org/officeDocument/2006/relationships/tags" Target="../tags/tag308.xml"/><Relationship Id="rId2" Type="http://schemas.openxmlformats.org/officeDocument/2006/relationships/tags" Target="../tags/tag303.xml"/><Relationship Id="rId1" Type="http://schemas.openxmlformats.org/officeDocument/2006/relationships/tags" Target="../tags/tag302.xml"/><Relationship Id="rId6" Type="http://schemas.openxmlformats.org/officeDocument/2006/relationships/tags" Target="../tags/tag307.xml"/><Relationship Id="rId5" Type="http://schemas.openxmlformats.org/officeDocument/2006/relationships/tags" Target="../tags/tag306.xml"/><Relationship Id="rId4" Type="http://schemas.openxmlformats.org/officeDocument/2006/relationships/tags" Target="../tags/tag305.xml"/><Relationship Id="rId9"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8" Type="http://schemas.openxmlformats.org/officeDocument/2006/relationships/tags" Target="../tags/tag317.xml"/><Relationship Id="rId3" Type="http://schemas.openxmlformats.org/officeDocument/2006/relationships/tags" Target="../tags/tag312.xml"/><Relationship Id="rId7" Type="http://schemas.openxmlformats.org/officeDocument/2006/relationships/tags" Target="../tags/tag316.xml"/><Relationship Id="rId2" Type="http://schemas.openxmlformats.org/officeDocument/2006/relationships/tags" Target="../tags/tag311.xml"/><Relationship Id="rId1" Type="http://schemas.openxmlformats.org/officeDocument/2006/relationships/tags" Target="../tags/tag310.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9" Type="http://schemas.openxmlformats.org/officeDocument/2006/relationships/slideLayout" Target="../slideLayouts/slideLayout8.xml"/></Relationships>
</file>

<file path=ppt/slides/_rels/slide87.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3"/>
            <p:custDataLst>
              <p:tags r:id="rId2"/>
            </p:custDataLst>
          </p:nvPr>
        </p:nvSpPr>
        <p:spPr>
          <a:xfrm>
            <a:off x="3759199" y="4110354"/>
            <a:ext cx="4643755" cy="668655"/>
          </a:xfrm>
        </p:spPr>
        <p:txBody>
          <a:bodyPr>
            <a:noAutofit/>
          </a:bodyPr>
          <a:lstStyle/>
          <a:p>
            <a:pPr marL="0" lvl="0" indent="0" algn="ctr">
              <a:lnSpc>
                <a:spcPct val="130000"/>
              </a:lnSpc>
              <a:spcBef>
                <a:spcPts val="0"/>
              </a:spcBef>
              <a:spcAft>
                <a:spcPts val="0"/>
              </a:spcAft>
              <a:buSzPct val="100000"/>
              <a:buNone/>
            </a:pPr>
            <a:r>
              <a:rPr lang="zh-CN" altLang="en-US" b="1" dirty="0">
                <a:solidFill>
                  <a:schemeClr val="dk1">
                    <a:lumMod val="85000"/>
                    <a:lumOff val="15000"/>
                  </a:schemeClr>
                </a:solidFill>
                <a:latin typeface="微软雅黑" panose="020B0503020204020204" charset="-122"/>
                <a:cs typeface="微软雅黑" panose="020B0503020204020204" charset="-122"/>
              </a:rPr>
              <a:t>汽车构造   作者：</a:t>
            </a:r>
            <a:r>
              <a:rPr lang="zh-CN" altLang="en-US" b="1" dirty="0">
                <a:solidFill>
                  <a:schemeClr val="dk1">
                    <a:lumMod val="85000"/>
                    <a:lumOff val="15000"/>
                  </a:schemeClr>
                </a:solidFill>
                <a:latin typeface="微软雅黑" panose="020B0503020204020204" charset="-122"/>
                <a:cs typeface="微软雅黑" panose="020B0503020204020204" charset="-122"/>
                <a:sym typeface="+mn-ea"/>
              </a:rPr>
              <a:t>于海博</a:t>
            </a:r>
            <a:endParaRPr lang="zh-CN" altLang="en-US" b="1" dirty="0">
              <a:latin typeface="微软雅黑" panose="020B0503020204020204" charset="-122"/>
              <a:cs typeface="微软雅黑" panose="020B0503020204020204" charset="-122"/>
            </a:endParaRPr>
          </a:p>
          <a:p>
            <a:pPr marL="0" lvl="0" indent="0" algn="r">
              <a:lnSpc>
                <a:spcPct val="130000"/>
              </a:lnSpc>
              <a:spcBef>
                <a:spcPts val="0"/>
              </a:spcBef>
              <a:spcAft>
                <a:spcPts val="0"/>
              </a:spcAft>
              <a:buSzPct val="100000"/>
              <a:buNone/>
            </a:pPr>
            <a:endParaRPr lang="zh-CN" altLang="en-US" sz="1600" b="1" dirty="0">
              <a:solidFill>
                <a:schemeClr val="dk1">
                  <a:lumMod val="85000"/>
                  <a:lumOff val="15000"/>
                </a:schemeClr>
              </a:solidFill>
              <a:latin typeface="微软雅黑" panose="020B0503020204020204" charset="-122"/>
              <a:cs typeface="微软雅黑" panose="020B0503020204020204" charset="-122"/>
            </a:endParaRPr>
          </a:p>
        </p:txBody>
      </p:sp>
      <p:sp>
        <p:nvSpPr>
          <p:cNvPr id="9" name="标题 8"/>
          <p:cNvSpPr>
            <a:spLocks noGrp="1"/>
          </p:cNvSpPr>
          <p:nvPr>
            <p:ph type="ctrTitle"/>
            <p:custDataLst>
              <p:tags r:id="rId3"/>
            </p:custDataLst>
          </p:nvPr>
        </p:nvSpPr>
        <p:spPr>
          <a:xfrm>
            <a:off x="2058123" y="1851660"/>
            <a:ext cx="8045908" cy="2085340"/>
          </a:xfrm>
        </p:spPr>
        <p:txBody>
          <a:bodyPr>
            <a:normAutofit/>
          </a:bodyPr>
          <a:lstStyle/>
          <a:p>
            <a:pPr marL="0" indent="0" algn="ctr">
              <a:lnSpc>
                <a:spcPct val="100000"/>
              </a:lnSpc>
              <a:spcBef>
                <a:spcPts val="0"/>
              </a:spcBef>
              <a:spcAft>
                <a:spcPts val="0"/>
              </a:spcAft>
              <a:buSzPct val="100000"/>
              <a:buNone/>
            </a:pPr>
            <a:r>
              <a:rPr lang="zh-CN" altLang="en-US" sz="6600" dirty="0">
                <a:solidFill>
                  <a:schemeClr val="accent1"/>
                </a:solidFill>
                <a:latin typeface="微软雅黑" panose="020B0503020204020204" charset="-122"/>
                <a:ea typeface="微软雅黑" panose="020B0503020204020204" charset="-122"/>
                <a:cs typeface="微软雅黑" panose="020B0503020204020204" charset="-122"/>
              </a:rPr>
              <a:t>模块四</a:t>
            </a:r>
            <a:br>
              <a:rPr lang="zh-CN" altLang="en-US" sz="6600" dirty="0">
                <a:solidFill>
                  <a:schemeClr val="accent1"/>
                </a:solidFill>
                <a:latin typeface="微软雅黑" panose="020B0503020204020204" charset="-122"/>
                <a:ea typeface="微软雅黑" panose="020B0503020204020204" charset="-122"/>
                <a:cs typeface="微软雅黑" panose="020B0503020204020204" charset="-122"/>
              </a:rPr>
            </a:br>
            <a:r>
              <a:rPr lang="zh-CN" altLang="en-US" sz="6600" dirty="0">
                <a:solidFill>
                  <a:schemeClr val="accent1"/>
                </a:solidFill>
                <a:latin typeface="微软雅黑" panose="020B0503020204020204" charset="-122"/>
                <a:ea typeface="微软雅黑" panose="020B0503020204020204" charset="-122"/>
                <a:cs typeface="微软雅黑" panose="020B0503020204020204" charset="-122"/>
              </a:rPr>
              <a:t>汽车底盘构造</a:t>
            </a:r>
          </a:p>
        </p:txBody>
      </p:sp>
      <p:pic>
        <p:nvPicPr>
          <p:cNvPr id="2" name="图片 1"/>
          <p:cNvPicPr>
            <a:picLocks noChangeAspect="1"/>
          </p:cNvPicPr>
          <p:nvPr/>
        </p:nvPicPr>
        <p:blipFill>
          <a:blip r:embed="rId5"/>
          <a:stretch>
            <a:fillRect/>
          </a:stretch>
        </p:blipFill>
        <p:spPr>
          <a:xfrm>
            <a:off x="4878070" y="5621020"/>
            <a:ext cx="2406650" cy="412750"/>
          </a:xfrm>
          <a:prstGeom prst="rect">
            <a:avLst/>
          </a:prstGeom>
        </p:spPr>
      </p:pic>
      <p:pic>
        <p:nvPicPr>
          <p:cNvPr id="3" name="图片 2"/>
          <p:cNvPicPr>
            <a:picLocks noChangeAspect="1"/>
          </p:cNvPicPr>
          <p:nvPr/>
        </p:nvPicPr>
        <p:blipFill>
          <a:blip r:embed="rId6">
            <a:lum bright="70000" contrast="-70000"/>
          </a:blip>
          <a:stretch>
            <a:fillRect/>
          </a:stretch>
        </p:blipFill>
        <p:spPr>
          <a:xfrm>
            <a:off x="5595620" y="247015"/>
            <a:ext cx="988060" cy="76136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628412A-D99A-8777-B881-8BB0150C53C5}"/>
              </a:ext>
            </a:extLst>
          </p:cNvPr>
          <p:cNvSpPr txBox="1"/>
          <p:nvPr/>
        </p:nvSpPr>
        <p:spPr>
          <a:xfrm>
            <a:off x="840000" y="936010"/>
            <a:ext cx="10512000" cy="4985980"/>
          </a:xfrm>
          <a:prstGeom prst="rect">
            <a:avLst/>
          </a:prstGeom>
          <a:noFill/>
        </p:spPr>
        <p:txBody>
          <a:bodyPr wrap="square" rtlCol="0">
            <a:spAutoFit/>
          </a:bodyPr>
          <a:lstStyle/>
          <a:p>
            <a:pPr indent="576000" algn="just">
              <a:spcAft>
                <a:spcPts val="600"/>
              </a:spcAft>
            </a:pPr>
            <a:r>
              <a:rPr lang="zh-CN" altLang="en-US" sz="2400" dirty="0">
                <a:latin typeface="+mn-ea"/>
              </a:rPr>
              <a:t>传动系统各总成的基本作用如下所述。</a:t>
            </a:r>
            <a:endParaRPr lang="en-US" altLang="zh-CN" sz="2400" dirty="0">
              <a:latin typeface="+mn-ea"/>
            </a:endParaRPr>
          </a:p>
          <a:p>
            <a:pPr indent="576000" algn="just">
              <a:spcAft>
                <a:spcPts val="600"/>
              </a:spcAft>
            </a:pPr>
            <a:r>
              <a:rPr lang="en-US" altLang="zh-CN" sz="2400" b="1" dirty="0">
                <a:latin typeface="+mn-ea"/>
              </a:rPr>
              <a:t>1.</a:t>
            </a:r>
            <a:r>
              <a:rPr lang="zh-CN" altLang="en-US" sz="2400" b="1" dirty="0">
                <a:latin typeface="+mn-ea"/>
              </a:rPr>
              <a:t>离合器。</a:t>
            </a:r>
            <a:r>
              <a:rPr lang="zh-CN" altLang="en-US" sz="2400" dirty="0">
                <a:latin typeface="+mn-ea"/>
              </a:rPr>
              <a:t>离合器可按照需要适时地切断或接合发动机与传动系统之间的动力传递。</a:t>
            </a:r>
            <a:endParaRPr lang="en-US" altLang="zh-CN" sz="2400" dirty="0">
              <a:latin typeface="+mn-ea"/>
            </a:endParaRPr>
          </a:p>
          <a:p>
            <a:pPr indent="576000" algn="just">
              <a:spcAft>
                <a:spcPts val="600"/>
              </a:spcAft>
            </a:pPr>
            <a:r>
              <a:rPr lang="en-US" altLang="zh-CN" sz="2400" b="1" dirty="0">
                <a:latin typeface="+mn-ea"/>
              </a:rPr>
              <a:t>2.</a:t>
            </a:r>
            <a:r>
              <a:rPr lang="zh-CN" altLang="en-US" sz="2400" b="1" dirty="0">
                <a:latin typeface="+mn-ea"/>
              </a:rPr>
              <a:t>变速器。</a:t>
            </a:r>
            <a:r>
              <a:rPr lang="zh-CN" altLang="en-US" sz="2400" dirty="0">
                <a:latin typeface="+mn-ea"/>
              </a:rPr>
              <a:t>变速器用于改变发动机输出转速的高低、转矩的大小及输出轴的旋转方向，也可以切断发动机向驱动轮的动力传递。</a:t>
            </a:r>
            <a:endParaRPr lang="en-US" altLang="zh-CN" sz="2400" dirty="0">
              <a:latin typeface="+mn-ea"/>
            </a:endParaRPr>
          </a:p>
          <a:p>
            <a:pPr indent="576000" algn="just">
              <a:spcAft>
                <a:spcPts val="600"/>
              </a:spcAft>
            </a:pPr>
            <a:r>
              <a:rPr lang="en-US" altLang="zh-CN" sz="2400" b="1" dirty="0">
                <a:latin typeface="+mn-ea"/>
              </a:rPr>
              <a:t>3.</a:t>
            </a:r>
            <a:r>
              <a:rPr lang="zh-CN" altLang="en-US" sz="2400" b="1" dirty="0">
                <a:latin typeface="+mn-ea"/>
              </a:rPr>
              <a:t>万向传动装置。</a:t>
            </a:r>
            <a:r>
              <a:rPr lang="zh-CN" altLang="en-US" sz="2400" dirty="0">
                <a:latin typeface="+mn-ea"/>
              </a:rPr>
              <a:t>万向传动装置将变速器输出的动力传递给主减速器，并适应两者之间距离和轴线夹角的变化。</a:t>
            </a:r>
            <a:endParaRPr lang="en-US" altLang="zh-CN" sz="2400" dirty="0">
              <a:latin typeface="+mn-ea"/>
            </a:endParaRPr>
          </a:p>
          <a:p>
            <a:pPr indent="576000" algn="just">
              <a:spcAft>
                <a:spcPts val="600"/>
              </a:spcAft>
            </a:pPr>
            <a:r>
              <a:rPr lang="en-US" altLang="zh-CN" sz="2400" b="1" dirty="0">
                <a:latin typeface="+mn-ea"/>
              </a:rPr>
              <a:t>4.</a:t>
            </a:r>
            <a:r>
              <a:rPr lang="zh-CN" altLang="en-US" sz="2400" b="1" dirty="0">
                <a:latin typeface="+mn-ea"/>
              </a:rPr>
              <a:t>主减速器。</a:t>
            </a:r>
            <a:r>
              <a:rPr lang="zh-CN" altLang="en-US" sz="2400" dirty="0">
                <a:latin typeface="+mn-ea"/>
              </a:rPr>
              <a:t>主减速器用于降低转速，增大转矩，改变动力的传递方向。</a:t>
            </a:r>
            <a:endParaRPr lang="en-US" altLang="zh-CN" sz="2400" dirty="0">
              <a:latin typeface="+mn-ea"/>
            </a:endParaRPr>
          </a:p>
          <a:p>
            <a:pPr indent="576000" algn="just">
              <a:spcAft>
                <a:spcPts val="600"/>
              </a:spcAft>
            </a:pPr>
            <a:r>
              <a:rPr lang="en-US" altLang="zh-CN" sz="2400" b="1" dirty="0">
                <a:latin typeface="+mn-ea"/>
              </a:rPr>
              <a:t>5.</a:t>
            </a:r>
            <a:r>
              <a:rPr lang="zh-CN" altLang="en-US" sz="2400" b="1" dirty="0">
                <a:latin typeface="+mn-ea"/>
              </a:rPr>
              <a:t>差速器。</a:t>
            </a:r>
            <a:r>
              <a:rPr lang="zh-CN" altLang="en-US" sz="2400" dirty="0">
                <a:latin typeface="+mn-ea"/>
              </a:rPr>
              <a:t>差速器将主减速器传来的动力分配给左右半轴，左右半轴可以以不同角速度旋转，以满足左右驱动轮在行驶过程中差速的需要。</a:t>
            </a:r>
            <a:endParaRPr lang="en-US" altLang="zh-CN" sz="2400" dirty="0">
              <a:latin typeface="+mn-ea"/>
            </a:endParaRPr>
          </a:p>
          <a:p>
            <a:pPr indent="576000" algn="just">
              <a:spcAft>
                <a:spcPts val="600"/>
              </a:spcAft>
            </a:pPr>
            <a:r>
              <a:rPr lang="en-US" altLang="zh-CN" sz="2400" b="1" dirty="0">
                <a:latin typeface="+mn-ea"/>
              </a:rPr>
              <a:t>6.</a:t>
            </a:r>
            <a:r>
              <a:rPr lang="zh-CN" altLang="en-US" sz="2400" b="1" dirty="0">
                <a:latin typeface="+mn-ea"/>
              </a:rPr>
              <a:t>半轴。</a:t>
            </a:r>
            <a:r>
              <a:rPr lang="zh-CN" altLang="en-US" sz="2400" dirty="0">
                <a:latin typeface="+mn-ea"/>
              </a:rPr>
              <a:t>半轴将差速器传来的动力传递给驱动轮，使驱动轮获得旋转的动力。</a:t>
            </a:r>
          </a:p>
        </p:txBody>
      </p:sp>
    </p:spTree>
    <p:extLst>
      <p:ext uri="{BB962C8B-B14F-4D97-AF65-F5344CB8AC3E}">
        <p14:creationId xmlns:p14="http://schemas.microsoft.com/office/powerpoint/2010/main" val="200100392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72EEA258-01BA-55FE-6782-A16144F998A5}"/>
                  </a:ext>
                </a:extLst>
              </p:cNvPr>
              <p:cNvSpPr txBox="1"/>
              <p:nvPr/>
            </p:nvSpPr>
            <p:spPr>
              <a:xfrm>
                <a:off x="840000" y="1236092"/>
                <a:ext cx="10512000" cy="4385816"/>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行星齿轮工作原理</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）行星齿轮机构运动规律。太阳齿轮、齿圈和行星齿轮架的转速分别为</a:t>
                </a:r>
                <a:r>
                  <a:rPr lang="en-US" altLang="zh-CN" sz="2400" dirty="0">
                    <a:latin typeface="+mn-ea"/>
                  </a:rPr>
                  <a:t>n</a:t>
                </a:r>
                <a:r>
                  <a:rPr lang="en-US" altLang="zh-CN" sz="2400" baseline="-25000" dirty="0">
                    <a:latin typeface="+mn-ea"/>
                  </a:rPr>
                  <a:t>1</a:t>
                </a:r>
                <a:r>
                  <a:rPr lang="zh-CN" altLang="en-US" sz="2400" dirty="0">
                    <a:latin typeface="+mn-ea"/>
                  </a:rPr>
                  <a:t>、</a:t>
                </a:r>
                <a:r>
                  <a:rPr lang="en-US" altLang="zh-CN" sz="2400" dirty="0">
                    <a:latin typeface="+mn-ea"/>
                  </a:rPr>
                  <a:t>n</a:t>
                </a:r>
                <a:r>
                  <a:rPr lang="en-US" altLang="zh-CN" sz="2400" baseline="-25000" dirty="0">
                    <a:latin typeface="+mn-ea"/>
                  </a:rPr>
                  <a:t>2</a:t>
                </a:r>
                <a:r>
                  <a:rPr lang="zh-CN" altLang="en-US" sz="2400" dirty="0">
                    <a:latin typeface="+mn-ea"/>
                  </a:rPr>
                  <a:t>和</a:t>
                </a:r>
                <a:r>
                  <a:rPr lang="en-US" altLang="zh-CN" sz="2400" dirty="0">
                    <a:latin typeface="+mn-ea"/>
                  </a:rPr>
                  <a:t>n</a:t>
                </a:r>
                <a:r>
                  <a:rPr lang="en-US" altLang="zh-CN" sz="2400" baseline="-25000" dirty="0">
                    <a:latin typeface="+mn-ea"/>
                  </a:rPr>
                  <a:t>3</a:t>
                </a:r>
                <a:r>
                  <a:rPr lang="zh-CN" altLang="en-US" sz="2400" dirty="0">
                    <a:latin typeface="+mn-ea"/>
                  </a:rPr>
                  <a:t>，齿数分别为</a:t>
                </a:r>
                <a:r>
                  <a:rPr lang="en-US" altLang="zh-CN" sz="2400" dirty="0">
                    <a:latin typeface="+mn-ea"/>
                  </a:rPr>
                  <a:t>Z</a:t>
                </a:r>
                <a:r>
                  <a:rPr lang="en-US" altLang="zh-CN" sz="2400" baseline="-25000" dirty="0">
                    <a:latin typeface="+mn-ea"/>
                  </a:rPr>
                  <a:t>1</a:t>
                </a:r>
                <a:r>
                  <a:rPr lang="zh-CN" altLang="en-US" sz="2400" dirty="0">
                    <a:latin typeface="+mn-ea"/>
                  </a:rPr>
                  <a:t>、</a:t>
                </a:r>
                <a:r>
                  <a:rPr lang="en-US" altLang="zh-CN" sz="2400" dirty="0">
                    <a:latin typeface="+mn-ea"/>
                  </a:rPr>
                  <a:t>Z</a:t>
                </a:r>
                <a:r>
                  <a:rPr lang="en-US" altLang="zh-CN" sz="2400" baseline="-25000" dirty="0">
                    <a:latin typeface="+mn-ea"/>
                  </a:rPr>
                  <a:t>2</a:t>
                </a:r>
                <a:r>
                  <a:rPr lang="zh-CN" altLang="en-US" sz="2400" dirty="0">
                    <a:latin typeface="+mn-ea"/>
                  </a:rPr>
                  <a:t>、</a:t>
                </a:r>
                <a:r>
                  <a:rPr lang="en-US" altLang="zh-CN" sz="2400" dirty="0">
                    <a:latin typeface="+mn-ea"/>
                  </a:rPr>
                  <a:t>Z</a:t>
                </a:r>
                <a:r>
                  <a:rPr lang="en-US" altLang="zh-CN" sz="2400" baseline="-25000" dirty="0">
                    <a:latin typeface="+mn-ea"/>
                  </a:rPr>
                  <a:t>3</a:t>
                </a:r>
                <a:r>
                  <a:rPr lang="zh-CN" altLang="en-US" sz="2400" dirty="0">
                    <a:latin typeface="+mn-ea"/>
                  </a:rPr>
                  <a:t>；齿圈与太阳齿轮的齿数比为</a:t>
                </a:r>
                <a:r>
                  <a:rPr lang="en-US" altLang="zh-CN" sz="2400" dirty="0">
                    <a:latin typeface="+mn-ea"/>
                  </a:rPr>
                  <a:t>α</a:t>
                </a:r>
                <a:r>
                  <a:rPr lang="zh-CN" altLang="en-US" sz="2400" dirty="0">
                    <a:latin typeface="+mn-ea"/>
                  </a:rPr>
                  <a:t>。根据能量守恒定律，由作用在该机构各元件上的力矩和结构参数可导出表示单排行星齿轮机构一般运动规律的特性方程式：</a:t>
                </a:r>
                <a:endParaRPr lang="en-US" altLang="zh-CN" sz="2400" dirty="0">
                  <a:latin typeface="+mn-ea"/>
                </a:endParaRPr>
              </a:p>
              <a:p>
                <a:pPr indent="576000" algn="just">
                  <a:spcAft>
                    <a:spcPts val="600"/>
                  </a:spcAft>
                </a:pPr>
                <a14:m>
                  <m:oMathPara xmlns:m="http://schemas.openxmlformats.org/officeDocument/2006/math">
                    <m:oMathParaPr>
                      <m:jc m:val="centerGroup"/>
                    </m:oMathParaPr>
                    <m:oMath xmlns:m="http://schemas.openxmlformats.org/officeDocument/2006/math">
                      <m:sSub>
                        <m:sSubPr>
                          <m:ctrlPr>
                            <a:rPr lang="en-US" altLang="zh-CN" sz="2400" i="1" smtClean="0">
                              <a:latin typeface="Cambria Math" panose="02040503050406030204" pitchFamily="18" charset="0"/>
                            </a:rPr>
                          </m:ctrlPr>
                        </m:sSubPr>
                        <m:e>
                          <m:r>
                            <a:rPr lang="en-US" altLang="zh-CN" sz="2400" b="0" i="1" smtClean="0">
                              <a:latin typeface="Cambria Math" panose="02040503050406030204" pitchFamily="18" charset="0"/>
                            </a:rPr>
                            <m:t>𝑛</m:t>
                          </m:r>
                        </m:e>
                        <m:sub>
                          <m:r>
                            <a:rPr lang="en-US" altLang="zh-CN" sz="2400" b="0" i="1" smtClean="0">
                              <a:latin typeface="Cambria Math" panose="02040503050406030204" pitchFamily="18" charset="0"/>
                            </a:rPr>
                            <m:t>1</m:t>
                          </m:r>
                        </m:sub>
                      </m:sSub>
                      <m:r>
                        <a:rPr lang="en-US" altLang="zh-CN" sz="2400" b="0" i="1" smtClean="0">
                          <a:latin typeface="Cambria Math" panose="02040503050406030204" pitchFamily="18" charset="0"/>
                        </a:rPr>
                        <m:t>+</m:t>
                      </m:r>
                      <m:r>
                        <a:rPr lang="zh-CN" altLang="en-US" sz="2400" b="0" i="1" smtClean="0">
                          <a:latin typeface="Cambria Math" panose="02040503050406030204" pitchFamily="18" charset="0"/>
                        </a:rPr>
                        <m:t>𝛼</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𝑛</m:t>
                          </m:r>
                        </m:e>
                        <m:sub>
                          <m:r>
                            <a:rPr lang="en-US" altLang="zh-CN" sz="2400" b="0" i="1" smtClean="0">
                              <a:latin typeface="Cambria Math" panose="02040503050406030204" pitchFamily="18" charset="0"/>
                            </a:rPr>
                            <m:t>2</m:t>
                          </m:r>
                        </m:sub>
                      </m:sSub>
                      <m:r>
                        <a:rPr lang="en-US" altLang="zh-CN" sz="2400" b="0" i="1" smtClean="0">
                          <a:latin typeface="Cambria Math" panose="02040503050406030204" pitchFamily="18" charset="0"/>
                        </a:rPr>
                        <m:t>−</m:t>
                      </m:r>
                      <m:d>
                        <m:dPr>
                          <m:ctrlPr>
                            <a:rPr lang="en-US" altLang="zh-CN" sz="2400" b="0" i="1" smtClean="0">
                              <a:latin typeface="Cambria Math" panose="02040503050406030204" pitchFamily="18" charset="0"/>
                            </a:rPr>
                          </m:ctrlPr>
                        </m:dPr>
                        <m:e>
                          <m:r>
                            <a:rPr lang="en-US" altLang="zh-CN" sz="2400" b="0" i="1" smtClean="0">
                              <a:latin typeface="Cambria Math" panose="02040503050406030204" pitchFamily="18" charset="0"/>
                            </a:rPr>
                            <m:t>1+</m:t>
                          </m:r>
                          <m:r>
                            <a:rPr lang="zh-CN" altLang="en-US" sz="2400" b="0" i="1" smtClean="0">
                              <a:latin typeface="Cambria Math" panose="02040503050406030204" pitchFamily="18" charset="0"/>
                            </a:rPr>
                            <m:t>𝛼</m:t>
                          </m:r>
                        </m:e>
                      </m:d>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𝑛</m:t>
                          </m:r>
                        </m:e>
                        <m:sub>
                          <m:r>
                            <a:rPr lang="en-US" altLang="zh-CN" sz="2400" b="0" i="1" smtClean="0">
                              <a:latin typeface="Cambria Math" panose="02040503050406030204" pitchFamily="18" charset="0"/>
                            </a:rPr>
                            <m:t>3</m:t>
                          </m:r>
                        </m:sub>
                      </m:sSub>
                      <m:r>
                        <a:rPr lang="en-US" altLang="zh-CN" sz="2400" b="0" i="1" smtClean="0">
                          <a:latin typeface="Cambria Math" panose="02040503050406030204" pitchFamily="18" charset="0"/>
                        </a:rPr>
                        <m:t>=0</m:t>
                      </m:r>
                      <m:r>
                        <a:rPr lang="zh-CN" altLang="en-US" sz="2400" i="1">
                          <a:latin typeface="Cambria Math" panose="02040503050406030204" pitchFamily="18" charset="0"/>
                        </a:rPr>
                        <m:t>和</m:t>
                      </m:r>
                      <m:sSub>
                        <m:sSubPr>
                          <m:ctrlPr>
                            <a:rPr lang="en-US" altLang="zh-CN" sz="2400" i="1" smtClean="0">
                              <a:latin typeface="Cambria Math" panose="02040503050406030204" pitchFamily="18" charset="0"/>
                            </a:rPr>
                          </m:ctrlPr>
                        </m:sSubPr>
                        <m:e>
                          <m:r>
                            <a:rPr lang="en-US" altLang="zh-CN" sz="2400" b="0" i="1" smtClean="0">
                              <a:latin typeface="Cambria Math" panose="02040503050406030204" pitchFamily="18" charset="0"/>
                            </a:rPr>
                            <m:t>𝑍</m:t>
                          </m:r>
                        </m:e>
                        <m:sub>
                          <m:r>
                            <a:rPr lang="en-US" altLang="zh-CN" sz="2400" b="0" i="1" smtClean="0">
                              <a:latin typeface="Cambria Math" panose="02040503050406030204" pitchFamily="18" charset="0"/>
                            </a:rPr>
                            <m:t>1</m:t>
                          </m:r>
                        </m:sub>
                      </m:sSub>
                      <m:r>
                        <a:rPr lang="en-US" altLang="zh-CN" sz="2400" b="0" i="1" smtClean="0">
                          <a:latin typeface="Cambria Math" panose="02040503050406030204" pitchFamily="18" charset="0"/>
                        </a:rPr>
                        <m:t>+</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𝑍</m:t>
                          </m:r>
                        </m:e>
                        <m:sub>
                          <m:r>
                            <a:rPr lang="en-US" altLang="zh-CN" sz="2400" b="0" i="1" smtClean="0">
                              <a:latin typeface="Cambria Math" panose="02040503050406030204" pitchFamily="18" charset="0"/>
                            </a:rPr>
                            <m:t>2</m:t>
                          </m:r>
                        </m:sub>
                      </m:sSub>
                      <m:r>
                        <a:rPr lang="en-US" altLang="zh-CN" sz="2400" b="0" i="1" smtClean="0">
                          <a:latin typeface="Cambria Math" panose="02040503050406030204" pitchFamily="18" charset="0"/>
                        </a:rPr>
                        <m:t>=</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𝑍</m:t>
                          </m:r>
                        </m:e>
                        <m:sub>
                          <m:r>
                            <a:rPr lang="en-US" altLang="zh-CN" sz="2400" b="0" i="1" smtClean="0">
                              <a:latin typeface="Cambria Math" panose="02040503050406030204" pitchFamily="18" charset="0"/>
                            </a:rPr>
                            <m:t>3</m:t>
                          </m:r>
                        </m:sub>
                      </m:sSub>
                    </m:oMath>
                  </m:oMathPara>
                </a14:m>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行星齿轮机构各种运动情况分析。由上式可以看出，由于单排行星齿轮机构具有两个自由度，在太阳齿轮、齿圈和行星齿轮架这三个基本构件中，任选两个分别作为主动件和从动件，而使另一元件固定不动（即使该元件转速为</a:t>
                </a:r>
                <a:r>
                  <a:rPr lang="en-US" altLang="zh-CN" sz="2400" dirty="0">
                    <a:latin typeface="+mn-ea"/>
                  </a:rPr>
                  <a:t>0</a:t>
                </a:r>
                <a:r>
                  <a:rPr lang="zh-CN" altLang="en-US" sz="2400" dirty="0">
                    <a:latin typeface="+mn-ea"/>
                  </a:rPr>
                  <a:t>），或使其运动受一定的约束（即该元件的转速为某定值），则机构只有一个自由度，整个轮系以一定的传动比传递动力。</a:t>
                </a:r>
              </a:p>
            </p:txBody>
          </p:sp>
        </mc:Choice>
        <mc:Fallback xmlns="">
          <p:sp>
            <p:nvSpPr>
              <p:cNvPr id="3" name="文本框 2">
                <a:extLst>
                  <a:ext uri="{FF2B5EF4-FFF2-40B4-BE49-F238E27FC236}">
                    <a16:creationId xmlns:a16="http://schemas.microsoft.com/office/drawing/2014/main" id="{72EEA258-01BA-55FE-6782-A16144F998A5}"/>
                  </a:ext>
                </a:extLst>
              </p:cNvPr>
              <p:cNvSpPr txBox="1">
                <a:spLocks noRot="1" noChangeAspect="1" noMove="1" noResize="1" noEditPoints="1" noAdjustHandles="1" noChangeArrowheads="1" noChangeShapeType="1" noTextEdit="1"/>
              </p:cNvSpPr>
              <p:nvPr/>
            </p:nvSpPr>
            <p:spPr>
              <a:xfrm>
                <a:off x="840000" y="1236092"/>
                <a:ext cx="10512000" cy="4385816"/>
              </a:xfrm>
              <a:prstGeom prst="rect">
                <a:avLst/>
              </a:prstGeom>
              <a:blipFill>
                <a:blip r:embed="rId2"/>
                <a:stretch>
                  <a:fillRect l="-928" t="-1113" r="-870" b="-236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78096618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48C37C5-81C2-AEB1-DED8-0316CDC7B798}"/>
              </a:ext>
            </a:extLst>
          </p:cNvPr>
          <p:cNvSpPr txBox="1"/>
          <p:nvPr/>
        </p:nvSpPr>
        <p:spPr>
          <a:xfrm>
            <a:off x="914399" y="589935"/>
            <a:ext cx="10512000" cy="2015936"/>
          </a:xfrm>
          <a:prstGeom prst="rect">
            <a:avLst/>
          </a:prstGeom>
          <a:noFill/>
        </p:spPr>
        <p:txBody>
          <a:bodyPr wrap="square" rtlCol="0">
            <a:spAutoFit/>
          </a:bodyPr>
          <a:lstStyle/>
          <a:p>
            <a:pPr indent="576000" algn="just">
              <a:spcAft>
                <a:spcPts val="600"/>
              </a:spcAft>
            </a:pPr>
            <a:r>
              <a:rPr lang="zh-CN" altLang="en-US" sz="2500" b="1" dirty="0">
                <a:latin typeface="+mn-ea"/>
              </a:rPr>
              <a:t>（三）自动变速器换挡执行机构</a:t>
            </a:r>
            <a:endParaRPr lang="en-US" altLang="zh-CN" sz="2500" b="1" dirty="0">
              <a:latin typeface="+mn-ea"/>
            </a:endParaRPr>
          </a:p>
          <a:p>
            <a:pPr indent="576000" algn="just">
              <a:spcAft>
                <a:spcPts val="600"/>
              </a:spcAft>
            </a:pPr>
            <a:r>
              <a:rPr lang="zh-CN" altLang="en-US" sz="2400" dirty="0">
                <a:latin typeface="+mn-ea"/>
              </a:rPr>
              <a:t>自动变速器换挡执行机构与普通手动变速器换挡执行机构不同，自动变速器的离合器、制动器、单向锁止离合器代替了普通手动变速器中的同步器，而且完全由电、液系统实现自动控制。行星齿轮变速器的换挡执行元件包括换挡离合器、换挡制动器和单向离合器（图</a:t>
            </a:r>
            <a:r>
              <a:rPr lang="en-US" altLang="zh-CN" sz="2400" dirty="0">
                <a:latin typeface="+mn-ea"/>
              </a:rPr>
              <a:t>4-2-7</a:t>
            </a:r>
            <a:r>
              <a:rPr lang="zh-CN" altLang="en-US" sz="2400" dirty="0">
                <a:latin typeface="+mn-ea"/>
              </a:rPr>
              <a:t>）。</a:t>
            </a:r>
          </a:p>
        </p:txBody>
      </p:sp>
      <p:pic>
        <p:nvPicPr>
          <p:cNvPr id="5" name="图片 4">
            <a:extLst>
              <a:ext uri="{FF2B5EF4-FFF2-40B4-BE49-F238E27FC236}">
                <a16:creationId xmlns:a16="http://schemas.microsoft.com/office/drawing/2014/main" id="{4F6F83EF-F67D-6D3B-E9A0-DEC3348F76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01031" y="2713799"/>
            <a:ext cx="3731923" cy="4039955"/>
          </a:xfrm>
          <a:prstGeom prst="rect">
            <a:avLst/>
          </a:prstGeom>
        </p:spPr>
      </p:pic>
    </p:spTree>
    <p:extLst>
      <p:ext uri="{BB962C8B-B14F-4D97-AF65-F5344CB8AC3E}">
        <p14:creationId xmlns:p14="http://schemas.microsoft.com/office/powerpoint/2010/main" val="65447577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DAB51A9-8D39-4E91-6C84-4AB17BD29CED}"/>
              </a:ext>
            </a:extLst>
          </p:cNvPr>
          <p:cNvSpPr txBox="1"/>
          <p:nvPr/>
        </p:nvSpPr>
        <p:spPr>
          <a:xfrm>
            <a:off x="840000" y="1566952"/>
            <a:ext cx="10512000" cy="3724096"/>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离合器的结构原理</a:t>
            </a:r>
            <a:endParaRPr lang="en-US" altLang="zh-CN" sz="2400" b="1" dirty="0">
              <a:latin typeface="+mn-ea"/>
            </a:endParaRPr>
          </a:p>
          <a:p>
            <a:pPr indent="576000" algn="just">
              <a:spcAft>
                <a:spcPts val="600"/>
              </a:spcAft>
            </a:pPr>
            <a:r>
              <a:rPr lang="zh-CN" altLang="en-US" sz="2400" dirty="0">
                <a:latin typeface="+mn-ea"/>
              </a:rPr>
              <a:t>换挡离合器为湿式多片离合器，当液压使活塞将主动片和从动片压紧时，离合器接合；当工作液从活塞缸排出时，回位弹簧使活塞后退，使离合器分离。</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）离合器的作用。</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）连接作用。离合器将行星齿轮机构中某一元件与输入部分相连，使该元件成为主动元件。</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）联锁作用。离合器将行星齿轮机构中任意两元件联锁为一体，使三个元件具有相同的转速。这时行星齿轮机构作为一个刚性整体，实现直接传动。</a:t>
            </a:r>
          </a:p>
        </p:txBody>
      </p:sp>
    </p:spTree>
    <p:extLst>
      <p:ext uri="{BB962C8B-B14F-4D97-AF65-F5344CB8AC3E}">
        <p14:creationId xmlns:p14="http://schemas.microsoft.com/office/powerpoint/2010/main" val="396749769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1234CB9-C00A-11E6-19F7-3F4B0FECC495}"/>
              </a:ext>
            </a:extLst>
          </p:cNvPr>
          <p:cNvSpPr txBox="1"/>
          <p:nvPr/>
        </p:nvSpPr>
        <p:spPr>
          <a:xfrm>
            <a:off x="840000" y="452284"/>
            <a:ext cx="10512000" cy="2831544"/>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）离合器的组成。</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）离合器接合。当控制油液流至活塞缸时，推动单向阀钢球，使其关闭单向阀。活塞克服回位弹簧力的作用将摩擦片与钢片压紧，产生摩擦力，并输出动力。</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）离合器分离。当控制油压减小时，使单向阀在离心力的作用下离开阀座，活塞缸内的油液经单向阀流出。由于回位弹簧的作用，活塞返回到原位，离合器分离。</a:t>
            </a:r>
            <a:endParaRPr lang="en-US" altLang="zh-CN" sz="2400" dirty="0">
              <a:latin typeface="+mn-ea"/>
            </a:endParaRPr>
          </a:p>
        </p:txBody>
      </p:sp>
      <p:sp>
        <p:nvSpPr>
          <p:cNvPr id="4" name="文本框 3">
            <a:extLst>
              <a:ext uri="{FF2B5EF4-FFF2-40B4-BE49-F238E27FC236}">
                <a16:creationId xmlns:a16="http://schemas.microsoft.com/office/drawing/2014/main" id="{87A766D2-E62F-0628-CD3A-DB93AEEA7A20}"/>
              </a:ext>
            </a:extLst>
          </p:cNvPr>
          <p:cNvSpPr txBox="1"/>
          <p:nvPr/>
        </p:nvSpPr>
        <p:spPr>
          <a:xfrm>
            <a:off x="865239" y="3283828"/>
            <a:ext cx="5388077" cy="2292935"/>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5</a:t>
            </a:r>
            <a:r>
              <a:rPr lang="zh-CN" altLang="en-US" sz="2400" dirty="0">
                <a:latin typeface="+mn-ea"/>
              </a:rPr>
              <a:t>）离合器的组合应用。离合器</a:t>
            </a:r>
            <a:r>
              <a:rPr lang="en-US" altLang="zh-CN" sz="2400" dirty="0">
                <a:latin typeface="+mn-ea"/>
              </a:rPr>
              <a:t>C</a:t>
            </a:r>
            <a:r>
              <a:rPr lang="en-US" altLang="zh-CN" sz="2400" baseline="-25000" dirty="0">
                <a:latin typeface="+mn-ea"/>
              </a:rPr>
              <a:t>1</a:t>
            </a:r>
            <a:r>
              <a:rPr lang="zh-CN" altLang="en-US" sz="2400" dirty="0">
                <a:latin typeface="+mn-ea"/>
              </a:rPr>
              <a:t>起作用时，动力从输入轴传到齿圈；离合器</a:t>
            </a:r>
            <a:r>
              <a:rPr lang="en-US" altLang="zh-CN" sz="2400" dirty="0">
                <a:latin typeface="+mn-ea"/>
              </a:rPr>
              <a:t>C</a:t>
            </a:r>
            <a:r>
              <a:rPr lang="en-US" altLang="zh-CN" sz="2400" baseline="-25000" dirty="0">
                <a:latin typeface="+mn-ea"/>
              </a:rPr>
              <a:t>2</a:t>
            </a:r>
            <a:r>
              <a:rPr lang="zh-CN" altLang="en-US" sz="2400" dirty="0">
                <a:latin typeface="+mn-ea"/>
              </a:rPr>
              <a:t>起作用时，动力从输入轴传到太阳齿轮；离合器</a:t>
            </a:r>
            <a:r>
              <a:rPr lang="en-US" altLang="zh-CN" sz="2400" dirty="0">
                <a:latin typeface="+mn-ea"/>
              </a:rPr>
              <a:t>C</a:t>
            </a:r>
            <a:r>
              <a:rPr lang="en-US" altLang="zh-CN" sz="2400" baseline="-25000" dirty="0">
                <a:latin typeface="+mn-ea"/>
              </a:rPr>
              <a:t>1</a:t>
            </a:r>
            <a:r>
              <a:rPr lang="zh-CN" altLang="en-US" sz="2400" dirty="0">
                <a:latin typeface="+mn-ea"/>
              </a:rPr>
              <a:t>及</a:t>
            </a:r>
            <a:r>
              <a:rPr lang="en-US" altLang="zh-CN" sz="2400" dirty="0">
                <a:latin typeface="+mn-ea"/>
              </a:rPr>
              <a:t>C</a:t>
            </a:r>
            <a:r>
              <a:rPr lang="en-US" altLang="zh-CN" sz="2400" baseline="-25000" dirty="0">
                <a:latin typeface="+mn-ea"/>
              </a:rPr>
              <a:t>2</a:t>
            </a:r>
            <a:r>
              <a:rPr lang="zh-CN" altLang="en-US" sz="2400" dirty="0">
                <a:latin typeface="+mn-ea"/>
              </a:rPr>
              <a:t>同时接合，是直接挡。组合离合器如图</a:t>
            </a:r>
            <a:r>
              <a:rPr lang="en-US" altLang="zh-CN" sz="2400" dirty="0">
                <a:latin typeface="+mn-ea"/>
              </a:rPr>
              <a:t>4-2-8</a:t>
            </a:r>
            <a:r>
              <a:rPr lang="zh-CN" altLang="en-US" sz="2400" dirty="0">
                <a:latin typeface="+mn-ea"/>
              </a:rPr>
              <a:t>所示。</a:t>
            </a:r>
          </a:p>
          <a:p>
            <a:endParaRPr lang="zh-CN" altLang="en-US" dirty="0"/>
          </a:p>
        </p:txBody>
      </p:sp>
      <p:pic>
        <p:nvPicPr>
          <p:cNvPr id="6" name="图片 5">
            <a:extLst>
              <a:ext uri="{FF2B5EF4-FFF2-40B4-BE49-F238E27FC236}">
                <a16:creationId xmlns:a16="http://schemas.microsoft.com/office/drawing/2014/main" id="{2E8EEAC0-0688-7B6A-BBDC-C2F93D91E1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1229" y="2877915"/>
            <a:ext cx="3942857" cy="3104762"/>
          </a:xfrm>
          <a:prstGeom prst="rect">
            <a:avLst/>
          </a:prstGeom>
        </p:spPr>
      </p:pic>
    </p:spTree>
    <p:extLst>
      <p:ext uri="{BB962C8B-B14F-4D97-AF65-F5344CB8AC3E}">
        <p14:creationId xmlns:p14="http://schemas.microsoft.com/office/powerpoint/2010/main" val="260452096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A1B1367-C215-46C6-D9AE-165D2F8C6F9D}"/>
              </a:ext>
            </a:extLst>
          </p:cNvPr>
          <p:cNvSpPr txBox="1"/>
          <p:nvPr/>
        </p:nvSpPr>
        <p:spPr>
          <a:xfrm>
            <a:off x="840000" y="678426"/>
            <a:ext cx="10512000" cy="1646605"/>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制动器</a:t>
            </a:r>
            <a:endParaRPr lang="en-US" altLang="zh-CN" sz="2400" b="1" dirty="0">
              <a:latin typeface="+mn-ea"/>
            </a:endParaRPr>
          </a:p>
          <a:p>
            <a:pPr indent="576000" algn="just">
              <a:spcAft>
                <a:spcPts val="600"/>
              </a:spcAft>
            </a:pPr>
            <a:r>
              <a:rPr lang="zh-CN" altLang="en-US" sz="2400" dirty="0">
                <a:latin typeface="+mn-ea"/>
              </a:rPr>
              <a:t>换挡制动器通常有两种形式：一种是湿式多片制动器（图</a:t>
            </a:r>
            <a:r>
              <a:rPr lang="en-US" altLang="zh-CN" sz="2400" dirty="0">
                <a:latin typeface="+mn-ea"/>
              </a:rPr>
              <a:t>4-2-9</a:t>
            </a:r>
            <a:r>
              <a:rPr lang="zh-CN" altLang="en-US" sz="2400" dirty="0">
                <a:latin typeface="+mn-ea"/>
              </a:rPr>
              <a:t>），其结构与湿式多片离合器基本相同，不同之处是制动器用于连接转动件和变速器壳体，使转动件不能转动；另一种是外束式带式制动器（图</a:t>
            </a:r>
            <a:r>
              <a:rPr lang="en-US" altLang="zh-CN" sz="2400" dirty="0">
                <a:latin typeface="+mn-ea"/>
              </a:rPr>
              <a:t>4-2-10</a:t>
            </a:r>
            <a:r>
              <a:rPr lang="zh-CN" altLang="en-US" sz="2400" dirty="0">
                <a:latin typeface="+mn-ea"/>
              </a:rPr>
              <a:t>）。</a:t>
            </a:r>
          </a:p>
        </p:txBody>
      </p:sp>
      <p:pic>
        <p:nvPicPr>
          <p:cNvPr id="5" name="图片 4">
            <a:extLst>
              <a:ext uri="{FF2B5EF4-FFF2-40B4-BE49-F238E27FC236}">
                <a16:creationId xmlns:a16="http://schemas.microsoft.com/office/drawing/2014/main" id="{A7F5C669-F581-089D-120F-74864AE92B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241" y="2554682"/>
            <a:ext cx="4054228" cy="3487376"/>
          </a:xfrm>
          <a:prstGeom prst="rect">
            <a:avLst/>
          </a:prstGeom>
        </p:spPr>
      </p:pic>
      <p:pic>
        <p:nvPicPr>
          <p:cNvPr id="7" name="图片 6">
            <a:extLst>
              <a:ext uri="{FF2B5EF4-FFF2-40B4-BE49-F238E27FC236}">
                <a16:creationId xmlns:a16="http://schemas.microsoft.com/office/drawing/2014/main" id="{5D5610D3-E01A-B3B8-2062-E948785ABA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7774" y="2554682"/>
            <a:ext cx="3558985" cy="3624892"/>
          </a:xfrm>
          <a:prstGeom prst="rect">
            <a:avLst/>
          </a:prstGeom>
        </p:spPr>
      </p:pic>
    </p:spTree>
    <p:extLst>
      <p:ext uri="{BB962C8B-B14F-4D97-AF65-F5344CB8AC3E}">
        <p14:creationId xmlns:p14="http://schemas.microsoft.com/office/powerpoint/2010/main" val="226933922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6945DE1-1488-50D9-533D-8612D050E3FC}"/>
              </a:ext>
            </a:extLst>
          </p:cNvPr>
          <p:cNvSpPr txBox="1"/>
          <p:nvPr/>
        </p:nvSpPr>
        <p:spPr>
          <a:xfrm>
            <a:off x="840000" y="342246"/>
            <a:ext cx="10512000" cy="2108269"/>
          </a:xfrm>
          <a:prstGeom prst="rect">
            <a:avLst/>
          </a:prstGeom>
          <a:noFill/>
        </p:spPr>
        <p:txBody>
          <a:bodyPr wrap="square" rtlCol="0">
            <a:spAutoFit/>
          </a:bodyPr>
          <a:lstStyle/>
          <a:p>
            <a:pPr indent="576000" algn="just">
              <a:spcAft>
                <a:spcPts val="600"/>
              </a:spcAft>
            </a:pPr>
            <a:r>
              <a:rPr lang="zh-CN" altLang="en-US" sz="2500" b="1" dirty="0">
                <a:latin typeface="+mn-ea"/>
              </a:rPr>
              <a:t>（四）典型自动挡变速器挡位分析</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行星齿轮机构与换挡执行元件</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）行星齿轮机构。此款变速器是一种双排单、双级复合式行星齿轮机构，其前排为单级结构，后排为双级结构，前后排共用一个内齿圈和一个行星齿轮架。</a:t>
            </a:r>
            <a:endParaRPr lang="en-US" altLang="zh-CN" sz="2400" dirty="0">
              <a:latin typeface="+mn-ea"/>
            </a:endParaRPr>
          </a:p>
        </p:txBody>
      </p:sp>
      <p:pic>
        <p:nvPicPr>
          <p:cNvPr id="5" name="图片 4">
            <a:extLst>
              <a:ext uri="{FF2B5EF4-FFF2-40B4-BE49-F238E27FC236}">
                <a16:creationId xmlns:a16="http://schemas.microsoft.com/office/drawing/2014/main" id="{7B6DE2C2-DB07-BC88-3D9E-F998199F70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85585" y="2230040"/>
            <a:ext cx="3628571" cy="4285714"/>
          </a:xfrm>
          <a:prstGeom prst="rect">
            <a:avLst/>
          </a:prstGeom>
        </p:spPr>
      </p:pic>
      <p:sp>
        <p:nvSpPr>
          <p:cNvPr id="6" name="文本框 5">
            <a:extLst>
              <a:ext uri="{FF2B5EF4-FFF2-40B4-BE49-F238E27FC236}">
                <a16:creationId xmlns:a16="http://schemas.microsoft.com/office/drawing/2014/main" id="{294F9FE3-3173-1C02-9A46-605444DE2B0A}"/>
              </a:ext>
            </a:extLst>
          </p:cNvPr>
          <p:cNvSpPr txBox="1"/>
          <p:nvPr/>
        </p:nvSpPr>
        <p:spPr>
          <a:xfrm>
            <a:off x="835742" y="2682641"/>
            <a:ext cx="5260258" cy="1200329"/>
          </a:xfrm>
          <a:prstGeom prst="rect">
            <a:avLst/>
          </a:prstGeom>
          <a:noFill/>
        </p:spPr>
        <p:txBody>
          <a:bodyPr wrap="square" rtlCol="0">
            <a:spAutoFit/>
          </a:bodyPr>
          <a:lstStyle/>
          <a:p>
            <a:pPr indent="576000" algn="just">
              <a:spcAft>
                <a:spcPts val="600"/>
              </a:spcAft>
            </a:pPr>
            <a:r>
              <a:rPr lang="zh-CN" altLang="en-US" sz="2400" dirty="0">
                <a:latin typeface="+mn-ea"/>
              </a:rPr>
              <a:t>拉维那式行星齿轮机构如图</a:t>
            </a:r>
            <a:r>
              <a:rPr lang="en-US" altLang="zh-CN" sz="2400" dirty="0">
                <a:latin typeface="+mn-ea"/>
              </a:rPr>
              <a:t>4-2-11</a:t>
            </a:r>
            <a:r>
              <a:rPr lang="zh-CN" altLang="en-US" sz="2400" dirty="0">
                <a:latin typeface="+mn-ea"/>
              </a:rPr>
              <a:t>所示，不同挡位行星齿轮机构各部件的状态见表</a:t>
            </a:r>
            <a:r>
              <a:rPr lang="en-US" altLang="zh-CN" sz="2400" dirty="0">
                <a:latin typeface="+mn-ea"/>
              </a:rPr>
              <a:t>4-2-2</a:t>
            </a:r>
            <a:r>
              <a:rPr lang="zh-CN" altLang="en-US" sz="2400" dirty="0">
                <a:latin typeface="+mn-ea"/>
              </a:rPr>
              <a:t>（书</a:t>
            </a:r>
            <a:r>
              <a:rPr lang="en-US" altLang="zh-CN" sz="2400" dirty="0">
                <a:latin typeface="+mn-ea"/>
              </a:rPr>
              <a:t>P227</a:t>
            </a:r>
            <a:r>
              <a:rPr lang="zh-CN" altLang="en-US" sz="2400" dirty="0">
                <a:latin typeface="+mn-ea"/>
              </a:rPr>
              <a:t>）。</a:t>
            </a:r>
          </a:p>
        </p:txBody>
      </p:sp>
    </p:spTree>
    <p:extLst>
      <p:ext uri="{BB962C8B-B14F-4D97-AF65-F5344CB8AC3E}">
        <p14:creationId xmlns:p14="http://schemas.microsoft.com/office/powerpoint/2010/main" val="367781380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352A3FD-5E0B-2163-6361-A43C57591C13}"/>
              </a:ext>
            </a:extLst>
          </p:cNvPr>
          <p:cNvSpPr txBox="1"/>
          <p:nvPr/>
        </p:nvSpPr>
        <p:spPr>
          <a:xfrm>
            <a:off x="840000" y="590218"/>
            <a:ext cx="10512000" cy="1569660"/>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）换挡执行元件。自动变速器换挡执行元件由</a:t>
            </a:r>
            <a:r>
              <a:rPr lang="en-US" altLang="zh-CN" sz="2400" dirty="0">
                <a:latin typeface="+mn-ea"/>
              </a:rPr>
              <a:t>3</a:t>
            </a:r>
            <a:r>
              <a:rPr lang="zh-CN" altLang="en-US" sz="2400" dirty="0">
                <a:latin typeface="+mn-ea"/>
              </a:rPr>
              <a:t>个离合器（</a:t>
            </a:r>
            <a:r>
              <a:rPr lang="en-US" altLang="zh-CN" sz="2400" dirty="0">
                <a:latin typeface="+mn-ea"/>
              </a:rPr>
              <a:t>K</a:t>
            </a:r>
            <a:r>
              <a:rPr lang="en-US" altLang="zh-CN" sz="2400" baseline="-25000" dirty="0">
                <a:latin typeface="+mn-ea"/>
              </a:rPr>
              <a:t>2</a:t>
            </a:r>
            <a:r>
              <a:rPr lang="zh-CN" altLang="en-US" sz="2400" dirty="0">
                <a:latin typeface="+mn-ea"/>
              </a:rPr>
              <a:t>、</a:t>
            </a:r>
            <a:r>
              <a:rPr lang="en-US" altLang="zh-CN" sz="2400" dirty="0">
                <a:latin typeface="+mn-ea"/>
              </a:rPr>
              <a:t>K</a:t>
            </a:r>
            <a:r>
              <a:rPr lang="en-US" altLang="zh-CN" sz="2400" baseline="-25000" dirty="0">
                <a:latin typeface="+mn-ea"/>
              </a:rPr>
              <a:t>1</a:t>
            </a:r>
            <a:r>
              <a:rPr lang="zh-CN" altLang="en-US" sz="2400" dirty="0">
                <a:latin typeface="+mn-ea"/>
              </a:rPr>
              <a:t>、</a:t>
            </a:r>
            <a:r>
              <a:rPr lang="en-US" altLang="zh-CN" sz="2400" dirty="0">
                <a:latin typeface="+mn-ea"/>
              </a:rPr>
              <a:t>K</a:t>
            </a:r>
            <a:r>
              <a:rPr lang="en-US" altLang="zh-CN" sz="2400" baseline="-25000" dirty="0">
                <a:latin typeface="+mn-ea"/>
              </a:rPr>
              <a:t>3</a:t>
            </a:r>
            <a:r>
              <a:rPr lang="zh-CN" altLang="en-US" sz="2400" dirty="0">
                <a:latin typeface="+mn-ea"/>
              </a:rPr>
              <a:t>）、两个制动器（</a:t>
            </a:r>
            <a:r>
              <a:rPr lang="en-US" altLang="zh-CN" sz="2400" dirty="0">
                <a:latin typeface="+mn-ea"/>
              </a:rPr>
              <a:t>B</a:t>
            </a:r>
            <a:r>
              <a:rPr lang="en-US" altLang="zh-CN" sz="2400" baseline="-25000" dirty="0">
                <a:latin typeface="+mn-ea"/>
              </a:rPr>
              <a:t>2</a:t>
            </a:r>
            <a:r>
              <a:rPr lang="zh-CN" altLang="en-US" sz="2400" dirty="0">
                <a:latin typeface="+mn-ea"/>
              </a:rPr>
              <a:t>、</a:t>
            </a:r>
            <a:r>
              <a:rPr lang="en-US" altLang="zh-CN" sz="2400" dirty="0">
                <a:latin typeface="+mn-ea"/>
              </a:rPr>
              <a:t>B</a:t>
            </a:r>
            <a:r>
              <a:rPr lang="en-US" altLang="zh-CN" sz="2400" baseline="-25000" dirty="0">
                <a:latin typeface="+mn-ea"/>
              </a:rPr>
              <a:t>1</a:t>
            </a:r>
            <a:r>
              <a:rPr lang="zh-CN" altLang="en-US" sz="2400" dirty="0">
                <a:latin typeface="+mn-ea"/>
              </a:rPr>
              <a:t>）和</a:t>
            </a:r>
            <a:r>
              <a:rPr lang="en-US" altLang="zh-CN" sz="2400" dirty="0">
                <a:latin typeface="+mn-ea"/>
              </a:rPr>
              <a:t>1</a:t>
            </a:r>
            <a:r>
              <a:rPr lang="zh-CN" altLang="en-US" sz="2400" dirty="0">
                <a:latin typeface="+mn-ea"/>
              </a:rPr>
              <a:t>个单向离合器（</a:t>
            </a:r>
            <a:r>
              <a:rPr lang="en-US" altLang="zh-CN" sz="2400" dirty="0">
                <a:latin typeface="+mn-ea"/>
              </a:rPr>
              <a:t>F</a:t>
            </a:r>
            <a:r>
              <a:rPr lang="zh-CN" altLang="en-US" sz="2400" dirty="0">
                <a:latin typeface="+mn-ea"/>
              </a:rPr>
              <a:t>）组成。动力传递示意如图</a:t>
            </a:r>
            <a:r>
              <a:rPr lang="en-US" altLang="zh-CN" sz="2400" dirty="0">
                <a:latin typeface="+mn-ea"/>
              </a:rPr>
              <a:t>4-2-12</a:t>
            </a:r>
            <a:r>
              <a:rPr lang="zh-CN" altLang="en-US" sz="2400" dirty="0">
                <a:latin typeface="+mn-ea"/>
              </a:rPr>
              <a:t>所示；各换挡执行元件所控制的部件见表</a:t>
            </a:r>
            <a:r>
              <a:rPr lang="en-US" altLang="zh-CN" sz="2400" dirty="0">
                <a:latin typeface="+mn-ea"/>
              </a:rPr>
              <a:t>4-2-3</a:t>
            </a:r>
            <a:r>
              <a:rPr lang="zh-CN" altLang="en-US" sz="2400" dirty="0">
                <a:latin typeface="+mn-ea"/>
              </a:rPr>
              <a:t>（书</a:t>
            </a:r>
            <a:r>
              <a:rPr lang="en-US" altLang="zh-CN" sz="2400" dirty="0">
                <a:latin typeface="+mn-ea"/>
              </a:rPr>
              <a:t>P228</a:t>
            </a:r>
            <a:r>
              <a:rPr lang="zh-CN" altLang="en-US" sz="2400" dirty="0">
                <a:latin typeface="+mn-ea"/>
              </a:rPr>
              <a:t>）；不同挡位时，各换挡执行元件的状态见表</a:t>
            </a:r>
            <a:r>
              <a:rPr lang="en-US" altLang="zh-CN" sz="2400" dirty="0">
                <a:latin typeface="+mn-ea"/>
              </a:rPr>
              <a:t>4-2-4</a:t>
            </a:r>
            <a:r>
              <a:rPr lang="zh-CN" altLang="en-US" sz="2400" dirty="0">
                <a:latin typeface="+mn-ea"/>
              </a:rPr>
              <a:t>（书</a:t>
            </a:r>
            <a:r>
              <a:rPr lang="en-US" altLang="zh-CN" sz="2400" dirty="0">
                <a:latin typeface="+mn-ea"/>
              </a:rPr>
              <a:t>P228</a:t>
            </a:r>
            <a:r>
              <a:rPr lang="zh-CN" altLang="en-US" sz="2400" dirty="0">
                <a:latin typeface="+mn-ea"/>
              </a:rPr>
              <a:t>）。</a:t>
            </a:r>
          </a:p>
        </p:txBody>
      </p:sp>
      <p:pic>
        <p:nvPicPr>
          <p:cNvPr id="5" name="图片 4">
            <a:extLst>
              <a:ext uri="{FF2B5EF4-FFF2-40B4-BE49-F238E27FC236}">
                <a16:creationId xmlns:a16="http://schemas.microsoft.com/office/drawing/2014/main" id="{CDA68B6D-7869-DB23-A020-B83AB43339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9535" y="2468501"/>
            <a:ext cx="5612930" cy="3799281"/>
          </a:xfrm>
          <a:prstGeom prst="rect">
            <a:avLst/>
          </a:prstGeom>
        </p:spPr>
      </p:pic>
    </p:spTree>
    <p:extLst>
      <p:ext uri="{BB962C8B-B14F-4D97-AF65-F5344CB8AC3E}">
        <p14:creationId xmlns:p14="http://schemas.microsoft.com/office/powerpoint/2010/main" val="237326919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F583F86-7A9D-7C10-82AB-58EC0796BB32}"/>
              </a:ext>
            </a:extLst>
          </p:cNvPr>
          <p:cNvSpPr txBox="1"/>
          <p:nvPr/>
        </p:nvSpPr>
        <p:spPr>
          <a:xfrm>
            <a:off x="840000" y="491613"/>
            <a:ext cx="10512000" cy="2616101"/>
          </a:xfrm>
          <a:prstGeom prst="rect">
            <a:avLst/>
          </a:prstGeom>
          <a:noFill/>
        </p:spPr>
        <p:txBody>
          <a:bodyPr wrap="square" rtlCol="0">
            <a:spAutoFit/>
          </a:bodyPr>
          <a:lstStyle/>
          <a:p>
            <a:pPr indent="576000" algn="just">
              <a:spcAft>
                <a:spcPts val="600"/>
              </a:spcAft>
            </a:pPr>
            <a:r>
              <a:rPr lang="en-US" altLang="zh-CN" sz="2200" b="1" dirty="0">
                <a:latin typeface="+mn-ea"/>
              </a:rPr>
              <a:t>2.</a:t>
            </a:r>
            <a:r>
              <a:rPr lang="zh-CN" altLang="en-US" sz="2200" b="1" dirty="0">
                <a:latin typeface="+mn-ea"/>
              </a:rPr>
              <a:t>动力传递路线分析</a:t>
            </a:r>
            <a:endParaRPr lang="en-US" altLang="zh-CN" sz="2200" b="1" dirty="0">
              <a:latin typeface="+mn-ea"/>
            </a:endParaRPr>
          </a:p>
          <a:p>
            <a:pPr indent="576000" algn="just">
              <a:spcAft>
                <a:spcPts val="600"/>
              </a:spcAft>
            </a:pPr>
            <a:r>
              <a:rPr lang="zh-CN" altLang="en-US" sz="2200" dirty="0">
                <a:latin typeface="+mn-ea"/>
              </a:rPr>
              <a:t>（</a:t>
            </a:r>
            <a:r>
              <a:rPr lang="en-US" altLang="zh-CN" sz="2200" dirty="0">
                <a:latin typeface="+mn-ea"/>
              </a:rPr>
              <a:t>1</a:t>
            </a:r>
            <a:r>
              <a:rPr lang="zh-CN" altLang="en-US" sz="2200" dirty="0">
                <a:latin typeface="+mn-ea"/>
              </a:rPr>
              <a:t>）</a:t>
            </a:r>
            <a:r>
              <a:rPr lang="en-US" altLang="zh-CN" sz="2200" dirty="0">
                <a:latin typeface="+mn-ea"/>
              </a:rPr>
              <a:t>1</a:t>
            </a:r>
            <a:r>
              <a:rPr lang="zh-CN" altLang="en-US" sz="2200" dirty="0">
                <a:latin typeface="+mn-ea"/>
              </a:rPr>
              <a:t>挡动力传递路线。</a:t>
            </a:r>
            <a:r>
              <a:rPr lang="en-US" altLang="zh-CN" sz="2200" dirty="0">
                <a:latin typeface="+mn-ea"/>
              </a:rPr>
              <a:t>1</a:t>
            </a:r>
            <a:r>
              <a:rPr lang="zh-CN" altLang="en-US" sz="2200" dirty="0">
                <a:latin typeface="+mn-ea"/>
              </a:rPr>
              <a:t>挡时，离合器</a:t>
            </a:r>
            <a:r>
              <a:rPr lang="en-US" altLang="zh-CN" sz="2200" dirty="0">
                <a:latin typeface="+mn-ea"/>
              </a:rPr>
              <a:t>K</a:t>
            </a:r>
            <a:r>
              <a:rPr lang="en-US" altLang="zh-CN" sz="2200" baseline="-25000" dirty="0">
                <a:latin typeface="+mn-ea"/>
              </a:rPr>
              <a:t>1</a:t>
            </a:r>
            <a:r>
              <a:rPr lang="zh-CN" altLang="en-US" sz="2200" dirty="0">
                <a:latin typeface="+mn-ea"/>
              </a:rPr>
              <a:t>工作，驱动后排太阳齿轮；单向离合器</a:t>
            </a:r>
            <a:r>
              <a:rPr lang="en-US" altLang="zh-CN" sz="2200" dirty="0">
                <a:latin typeface="+mn-ea"/>
              </a:rPr>
              <a:t>F</a:t>
            </a:r>
            <a:r>
              <a:rPr lang="zh-CN" altLang="en-US" sz="2200" dirty="0">
                <a:latin typeface="+mn-ea"/>
              </a:rPr>
              <a:t>锁止，单向固定行星齿轮架，则齿圈同向减速输出，动力传递示意如图</a:t>
            </a:r>
            <a:r>
              <a:rPr lang="en-US" altLang="zh-CN" sz="2200" dirty="0">
                <a:latin typeface="+mn-ea"/>
              </a:rPr>
              <a:t>4-2-13</a:t>
            </a:r>
            <a:r>
              <a:rPr lang="zh-CN" altLang="en-US" sz="2200" dirty="0">
                <a:latin typeface="+mn-ea"/>
              </a:rPr>
              <a:t>所示。因在</a:t>
            </a:r>
            <a:r>
              <a:rPr lang="en-US" altLang="zh-CN" sz="2200" dirty="0">
                <a:latin typeface="+mn-ea"/>
              </a:rPr>
              <a:t>1</a:t>
            </a:r>
            <a:r>
              <a:rPr lang="zh-CN" altLang="en-US" sz="2200" dirty="0">
                <a:latin typeface="+mn-ea"/>
              </a:rPr>
              <a:t>挡，单向离合器</a:t>
            </a:r>
            <a:r>
              <a:rPr lang="en-US" altLang="zh-CN" sz="2200" dirty="0">
                <a:latin typeface="+mn-ea"/>
              </a:rPr>
              <a:t>F</a:t>
            </a:r>
            <a:r>
              <a:rPr lang="zh-CN" altLang="en-US" sz="2200" dirty="0">
                <a:latin typeface="+mn-ea"/>
              </a:rPr>
              <a:t>锁止是动力传递不可缺少的条件，故没有发动机制动。</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2</a:t>
            </a:r>
            <a:r>
              <a:rPr lang="zh-CN" altLang="en-US" sz="2200" dirty="0">
                <a:latin typeface="+mn-ea"/>
              </a:rPr>
              <a:t>）手动</a:t>
            </a:r>
            <a:r>
              <a:rPr lang="en-US" altLang="zh-CN" sz="2200" dirty="0">
                <a:latin typeface="+mn-ea"/>
              </a:rPr>
              <a:t>1</a:t>
            </a:r>
            <a:r>
              <a:rPr lang="zh-CN" altLang="en-US" sz="2200" dirty="0">
                <a:latin typeface="+mn-ea"/>
              </a:rPr>
              <a:t>挡动力传递路线。在手动</a:t>
            </a:r>
            <a:r>
              <a:rPr lang="en-US" altLang="zh-CN" sz="2200" dirty="0">
                <a:latin typeface="+mn-ea"/>
              </a:rPr>
              <a:t>1</a:t>
            </a:r>
            <a:r>
              <a:rPr lang="zh-CN" altLang="en-US" sz="2200" dirty="0">
                <a:latin typeface="+mn-ea"/>
              </a:rPr>
              <a:t>挡时，离合器</a:t>
            </a:r>
            <a:r>
              <a:rPr lang="en-US" altLang="zh-CN" sz="2200" dirty="0">
                <a:latin typeface="+mn-ea"/>
              </a:rPr>
              <a:t>K</a:t>
            </a:r>
            <a:r>
              <a:rPr lang="en-US" altLang="zh-CN" sz="2200" baseline="-25000" dirty="0">
                <a:latin typeface="+mn-ea"/>
              </a:rPr>
              <a:t>1</a:t>
            </a:r>
            <a:r>
              <a:rPr lang="zh-CN" altLang="en-US" sz="2200" dirty="0">
                <a:latin typeface="+mn-ea"/>
              </a:rPr>
              <a:t>工作，驱动后排太阳齿轮；制动器</a:t>
            </a:r>
            <a:r>
              <a:rPr lang="en-US" altLang="zh-CN" sz="2200" dirty="0">
                <a:latin typeface="+mn-ea"/>
              </a:rPr>
              <a:t>B</a:t>
            </a:r>
            <a:r>
              <a:rPr lang="en-US" altLang="zh-CN" sz="2200" baseline="-25000" dirty="0">
                <a:latin typeface="+mn-ea"/>
              </a:rPr>
              <a:t>1</a:t>
            </a:r>
            <a:r>
              <a:rPr lang="zh-CN" altLang="en-US" sz="2200" dirty="0">
                <a:latin typeface="+mn-ea"/>
              </a:rPr>
              <a:t>工作，双向固定行星齿轮架，则齿圈同向减速输出，动力传递示意如图</a:t>
            </a:r>
            <a:r>
              <a:rPr lang="en-US" altLang="zh-CN" sz="2200" dirty="0">
                <a:latin typeface="+mn-ea"/>
              </a:rPr>
              <a:t>4-2-14</a:t>
            </a:r>
            <a:r>
              <a:rPr lang="zh-CN" altLang="en-US" sz="2200" dirty="0">
                <a:latin typeface="+mn-ea"/>
              </a:rPr>
              <a:t>所示。在手动</a:t>
            </a:r>
            <a:r>
              <a:rPr lang="en-US" altLang="zh-CN" sz="2200" dirty="0">
                <a:latin typeface="+mn-ea"/>
              </a:rPr>
              <a:t>1</a:t>
            </a:r>
            <a:r>
              <a:rPr lang="zh-CN" altLang="en-US" sz="2200" dirty="0">
                <a:latin typeface="+mn-ea"/>
              </a:rPr>
              <a:t>挡，因制动器</a:t>
            </a:r>
            <a:r>
              <a:rPr lang="en-US" altLang="zh-CN" sz="2200" dirty="0">
                <a:latin typeface="+mn-ea"/>
              </a:rPr>
              <a:t>B</a:t>
            </a:r>
            <a:r>
              <a:rPr lang="en-US" altLang="zh-CN" sz="2200" baseline="-25000" dirty="0">
                <a:latin typeface="+mn-ea"/>
              </a:rPr>
              <a:t>1</a:t>
            </a:r>
            <a:r>
              <a:rPr lang="zh-CN" altLang="en-US" sz="2200" dirty="0">
                <a:latin typeface="+mn-ea"/>
              </a:rPr>
              <a:t>的工作能双向固定行星齿轮架，故有发动机制动。</a:t>
            </a:r>
          </a:p>
        </p:txBody>
      </p:sp>
      <p:pic>
        <p:nvPicPr>
          <p:cNvPr id="5" name="图片 4">
            <a:extLst>
              <a:ext uri="{FF2B5EF4-FFF2-40B4-BE49-F238E27FC236}">
                <a16:creationId xmlns:a16="http://schemas.microsoft.com/office/drawing/2014/main" id="{866AAAE6-C098-0866-A9B6-F57F339CA2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5285" y="3428999"/>
            <a:ext cx="3872950" cy="2700000"/>
          </a:xfrm>
          <a:prstGeom prst="rect">
            <a:avLst/>
          </a:prstGeom>
        </p:spPr>
      </p:pic>
      <p:pic>
        <p:nvPicPr>
          <p:cNvPr id="7" name="图片 6">
            <a:extLst>
              <a:ext uri="{FF2B5EF4-FFF2-40B4-BE49-F238E27FC236}">
                <a16:creationId xmlns:a16="http://schemas.microsoft.com/office/drawing/2014/main" id="{A39808A7-AE64-548D-021B-96A32BE2DF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3766" y="3428999"/>
            <a:ext cx="4032765" cy="2700000"/>
          </a:xfrm>
          <a:prstGeom prst="rect">
            <a:avLst/>
          </a:prstGeom>
        </p:spPr>
      </p:pic>
    </p:spTree>
    <p:extLst>
      <p:ext uri="{BB962C8B-B14F-4D97-AF65-F5344CB8AC3E}">
        <p14:creationId xmlns:p14="http://schemas.microsoft.com/office/powerpoint/2010/main" val="3731694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A5F1623-A07E-1EAA-9769-C63326F699DC}"/>
              </a:ext>
            </a:extLst>
          </p:cNvPr>
          <p:cNvSpPr txBox="1"/>
          <p:nvPr/>
        </p:nvSpPr>
        <p:spPr>
          <a:xfrm>
            <a:off x="840000" y="877807"/>
            <a:ext cx="10512000" cy="2200602"/>
          </a:xfrm>
          <a:prstGeom prst="rect">
            <a:avLst/>
          </a:prstGeom>
          <a:noFill/>
        </p:spPr>
        <p:txBody>
          <a:bodyPr wrap="square" rtlCol="0">
            <a:spAutoFit/>
          </a:bodyPr>
          <a:lstStyle/>
          <a:p>
            <a:pPr indent="576000" algn="just">
              <a:spcAft>
                <a:spcPts val="600"/>
              </a:spcAft>
            </a:pPr>
            <a:r>
              <a:rPr lang="zh-CN" altLang="en-US" sz="2200" dirty="0">
                <a:latin typeface="+mn-ea"/>
              </a:rPr>
              <a:t>（</a:t>
            </a:r>
            <a:r>
              <a:rPr lang="en-US" altLang="zh-CN" sz="2200" dirty="0">
                <a:latin typeface="+mn-ea"/>
              </a:rPr>
              <a:t>3</a:t>
            </a:r>
            <a:r>
              <a:rPr lang="zh-CN" altLang="en-US" sz="2200" dirty="0">
                <a:latin typeface="+mn-ea"/>
              </a:rPr>
              <a:t>）</a:t>
            </a:r>
            <a:r>
              <a:rPr lang="en-US" altLang="zh-CN" sz="2200" dirty="0">
                <a:latin typeface="+mn-ea"/>
              </a:rPr>
              <a:t>2</a:t>
            </a:r>
            <a:r>
              <a:rPr lang="zh-CN" altLang="en-US" sz="2200" dirty="0">
                <a:latin typeface="+mn-ea"/>
              </a:rPr>
              <a:t>挡动力传递路线。</a:t>
            </a:r>
            <a:r>
              <a:rPr lang="en-US" altLang="zh-CN" sz="2200" dirty="0">
                <a:latin typeface="+mn-ea"/>
              </a:rPr>
              <a:t>2</a:t>
            </a:r>
            <a:r>
              <a:rPr lang="zh-CN" altLang="en-US" sz="2200" dirty="0">
                <a:latin typeface="+mn-ea"/>
              </a:rPr>
              <a:t>挡时，离合器</a:t>
            </a:r>
            <a:r>
              <a:rPr lang="en-US" altLang="zh-CN" sz="2200" dirty="0">
                <a:latin typeface="+mn-ea"/>
              </a:rPr>
              <a:t>K</a:t>
            </a:r>
            <a:r>
              <a:rPr lang="en-US" altLang="zh-CN" sz="2200" baseline="-25000" dirty="0">
                <a:latin typeface="+mn-ea"/>
              </a:rPr>
              <a:t>1</a:t>
            </a:r>
            <a:r>
              <a:rPr lang="zh-CN" altLang="en-US" sz="2200" dirty="0">
                <a:latin typeface="+mn-ea"/>
              </a:rPr>
              <a:t>工作，驱动后排太阳齿轮；制动器</a:t>
            </a:r>
            <a:r>
              <a:rPr lang="en-US" altLang="zh-CN" sz="2200" dirty="0">
                <a:latin typeface="+mn-ea"/>
              </a:rPr>
              <a:t>B</a:t>
            </a:r>
            <a:r>
              <a:rPr lang="en-US" altLang="zh-CN" sz="2200" baseline="-25000" dirty="0">
                <a:latin typeface="+mn-ea"/>
              </a:rPr>
              <a:t>2</a:t>
            </a:r>
            <a:r>
              <a:rPr lang="zh-CN" altLang="en-US" sz="2200" dirty="0">
                <a:latin typeface="+mn-ea"/>
              </a:rPr>
              <a:t>工作，固定前排太阳齿轮，则齿圈同向减速输出，动力传递示意如图</a:t>
            </a:r>
            <a:r>
              <a:rPr lang="en-US" altLang="zh-CN" sz="2200" dirty="0">
                <a:latin typeface="+mn-ea"/>
              </a:rPr>
              <a:t>4-2-15</a:t>
            </a:r>
            <a:r>
              <a:rPr lang="zh-CN" altLang="en-US" sz="2200" dirty="0">
                <a:latin typeface="+mn-ea"/>
              </a:rPr>
              <a:t>所示。因</a:t>
            </a:r>
            <a:r>
              <a:rPr lang="en-US" altLang="zh-CN" sz="2200" dirty="0">
                <a:latin typeface="+mn-ea"/>
              </a:rPr>
              <a:t>2</a:t>
            </a:r>
            <a:r>
              <a:rPr lang="zh-CN" altLang="en-US" sz="2200" dirty="0">
                <a:latin typeface="+mn-ea"/>
              </a:rPr>
              <a:t>挡时没有单向离合器参与动力传递，故有发动机制动。</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4</a:t>
            </a:r>
            <a:r>
              <a:rPr lang="zh-CN" altLang="en-US" sz="2200" dirty="0">
                <a:latin typeface="+mn-ea"/>
              </a:rPr>
              <a:t>）</a:t>
            </a:r>
            <a:r>
              <a:rPr lang="en-US" altLang="zh-CN" sz="2200" dirty="0">
                <a:latin typeface="+mn-ea"/>
              </a:rPr>
              <a:t>3</a:t>
            </a:r>
            <a:r>
              <a:rPr lang="zh-CN" altLang="en-US" sz="2200" dirty="0">
                <a:latin typeface="+mn-ea"/>
              </a:rPr>
              <a:t>挡动力传递路线。</a:t>
            </a:r>
            <a:r>
              <a:rPr lang="en-US" altLang="zh-CN" sz="2200" dirty="0">
                <a:latin typeface="+mn-ea"/>
              </a:rPr>
              <a:t>3</a:t>
            </a:r>
            <a:r>
              <a:rPr lang="zh-CN" altLang="en-US" sz="2200" dirty="0">
                <a:latin typeface="+mn-ea"/>
              </a:rPr>
              <a:t>挡时，离合器</a:t>
            </a:r>
            <a:r>
              <a:rPr lang="en-US" altLang="zh-CN" sz="2200" dirty="0">
                <a:latin typeface="+mn-ea"/>
              </a:rPr>
              <a:t>K</a:t>
            </a:r>
            <a:r>
              <a:rPr lang="en-US" altLang="zh-CN" sz="2200" baseline="-25000" dirty="0">
                <a:latin typeface="+mn-ea"/>
              </a:rPr>
              <a:t>1</a:t>
            </a:r>
            <a:r>
              <a:rPr lang="zh-CN" altLang="en-US" sz="2200" dirty="0">
                <a:latin typeface="+mn-ea"/>
              </a:rPr>
              <a:t>工作，驱动后排小太阳齿轮；离合器</a:t>
            </a:r>
            <a:r>
              <a:rPr lang="en-US" altLang="zh-CN" sz="2200" dirty="0">
                <a:latin typeface="+mn-ea"/>
              </a:rPr>
              <a:t>K</a:t>
            </a:r>
            <a:r>
              <a:rPr lang="en-US" altLang="zh-CN" sz="2200" baseline="-25000" dirty="0">
                <a:latin typeface="+mn-ea"/>
              </a:rPr>
              <a:t>3</a:t>
            </a:r>
            <a:r>
              <a:rPr lang="zh-CN" altLang="en-US" sz="2200" dirty="0">
                <a:latin typeface="+mn-ea"/>
              </a:rPr>
              <a:t>工作，驱动行星齿轮架，因太阳齿轮和行星齿轮架同时被驱动，整个行星齿轮机构以一个整体旋转，为直接传动挡。</a:t>
            </a:r>
            <a:r>
              <a:rPr lang="en-US" altLang="zh-CN" sz="2200" dirty="0">
                <a:latin typeface="+mn-ea"/>
              </a:rPr>
              <a:t>3</a:t>
            </a:r>
            <a:r>
              <a:rPr lang="zh-CN" altLang="en-US" sz="2200" dirty="0">
                <a:latin typeface="+mn-ea"/>
              </a:rPr>
              <a:t>挡动力传递示意如图</a:t>
            </a:r>
            <a:r>
              <a:rPr lang="en-US" altLang="zh-CN" sz="2200" dirty="0">
                <a:latin typeface="+mn-ea"/>
              </a:rPr>
              <a:t>4-2-16</a:t>
            </a:r>
            <a:r>
              <a:rPr lang="zh-CN" altLang="en-US" sz="2200" dirty="0">
                <a:latin typeface="+mn-ea"/>
              </a:rPr>
              <a:t>所示。</a:t>
            </a:r>
          </a:p>
        </p:txBody>
      </p:sp>
      <p:pic>
        <p:nvPicPr>
          <p:cNvPr id="5" name="图片 4">
            <a:extLst>
              <a:ext uri="{FF2B5EF4-FFF2-40B4-BE49-F238E27FC236}">
                <a16:creationId xmlns:a16="http://schemas.microsoft.com/office/drawing/2014/main" id="{F46BB14C-0982-4C9A-2AE4-19E33F39FB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9686" y="3280193"/>
            <a:ext cx="3967347" cy="2700000"/>
          </a:xfrm>
          <a:prstGeom prst="rect">
            <a:avLst/>
          </a:prstGeom>
        </p:spPr>
      </p:pic>
      <p:pic>
        <p:nvPicPr>
          <p:cNvPr id="7" name="图片 6">
            <a:extLst>
              <a:ext uri="{FF2B5EF4-FFF2-40B4-BE49-F238E27FC236}">
                <a16:creationId xmlns:a16="http://schemas.microsoft.com/office/drawing/2014/main" id="{505CC8D7-1629-CEB4-7EF6-FB5129E484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4968" y="3280193"/>
            <a:ext cx="3921160" cy="2700000"/>
          </a:xfrm>
          <a:prstGeom prst="rect">
            <a:avLst/>
          </a:prstGeom>
        </p:spPr>
      </p:pic>
    </p:spTree>
    <p:extLst>
      <p:ext uri="{BB962C8B-B14F-4D97-AF65-F5344CB8AC3E}">
        <p14:creationId xmlns:p14="http://schemas.microsoft.com/office/powerpoint/2010/main" val="3544641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6C2E9BC-B758-B116-6A4F-9BA87C8D351F}"/>
              </a:ext>
            </a:extLst>
          </p:cNvPr>
          <p:cNvSpPr txBox="1"/>
          <p:nvPr/>
        </p:nvSpPr>
        <p:spPr>
          <a:xfrm>
            <a:off x="840000" y="904567"/>
            <a:ext cx="10512000" cy="1862048"/>
          </a:xfrm>
          <a:prstGeom prst="rect">
            <a:avLst/>
          </a:prstGeom>
          <a:noFill/>
        </p:spPr>
        <p:txBody>
          <a:bodyPr wrap="square" rtlCol="0">
            <a:spAutoFit/>
          </a:bodyPr>
          <a:lstStyle/>
          <a:p>
            <a:pPr indent="576000" algn="just">
              <a:spcAft>
                <a:spcPts val="600"/>
              </a:spcAft>
            </a:pPr>
            <a:r>
              <a:rPr lang="zh-CN" altLang="en-US" sz="2200" dirty="0">
                <a:latin typeface="+mn-ea"/>
              </a:rPr>
              <a:t>（</a:t>
            </a:r>
            <a:r>
              <a:rPr lang="en-US" altLang="zh-CN" sz="2200" dirty="0">
                <a:latin typeface="+mn-ea"/>
              </a:rPr>
              <a:t>5</a:t>
            </a:r>
            <a:r>
              <a:rPr lang="zh-CN" altLang="en-US" sz="2200" dirty="0">
                <a:latin typeface="+mn-ea"/>
              </a:rPr>
              <a:t>）</a:t>
            </a:r>
            <a:r>
              <a:rPr lang="en-US" altLang="zh-CN" sz="2200" dirty="0">
                <a:latin typeface="+mn-ea"/>
              </a:rPr>
              <a:t>4</a:t>
            </a:r>
            <a:r>
              <a:rPr lang="zh-CN" altLang="en-US" sz="2200" dirty="0">
                <a:latin typeface="+mn-ea"/>
              </a:rPr>
              <a:t>挡动力传递路线。</a:t>
            </a:r>
            <a:r>
              <a:rPr lang="en-US" altLang="zh-CN" sz="2200" dirty="0">
                <a:latin typeface="+mn-ea"/>
              </a:rPr>
              <a:t>4</a:t>
            </a:r>
            <a:r>
              <a:rPr lang="zh-CN" altLang="en-US" sz="2200" dirty="0">
                <a:latin typeface="+mn-ea"/>
              </a:rPr>
              <a:t>挡时，离合器</a:t>
            </a:r>
            <a:r>
              <a:rPr lang="en-US" altLang="zh-CN" sz="2200" dirty="0">
                <a:latin typeface="+mn-ea"/>
              </a:rPr>
              <a:t>K</a:t>
            </a:r>
            <a:r>
              <a:rPr lang="en-US" altLang="zh-CN" sz="2200" baseline="-25000" dirty="0">
                <a:latin typeface="+mn-ea"/>
              </a:rPr>
              <a:t>3</a:t>
            </a:r>
            <a:r>
              <a:rPr lang="zh-CN" altLang="en-US" sz="2200" dirty="0">
                <a:latin typeface="+mn-ea"/>
              </a:rPr>
              <a:t>工作，驱动行星齿轮架；制动器</a:t>
            </a:r>
            <a:r>
              <a:rPr lang="en-US" altLang="zh-CN" sz="2200" dirty="0">
                <a:latin typeface="+mn-ea"/>
              </a:rPr>
              <a:t>B</a:t>
            </a:r>
            <a:r>
              <a:rPr lang="en-US" altLang="zh-CN" sz="2200" baseline="-25000" dirty="0">
                <a:latin typeface="+mn-ea"/>
              </a:rPr>
              <a:t>2</a:t>
            </a:r>
            <a:r>
              <a:rPr lang="zh-CN" altLang="en-US" sz="2200" dirty="0">
                <a:latin typeface="+mn-ea"/>
              </a:rPr>
              <a:t>工作，固定前排太阳齿轮，则齿圈同向增速输出，为超速挡。</a:t>
            </a:r>
            <a:r>
              <a:rPr lang="en-US" altLang="zh-CN" sz="2200" dirty="0">
                <a:latin typeface="+mn-ea"/>
              </a:rPr>
              <a:t>4</a:t>
            </a:r>
            <a:r>
              <a:rPr lang="zh-CN" altLang="en-US" sz="2200" dirty="0">
                <a:latin typeface="+mn-ea"/>
              </a:rPr>
              <a:t>挡动力传递示意如图</a:t>
            </a:r>
            <a:r>
              <a:rPr lang="en-US" altLang="zh-CN" sz="2200" dirty="0">
                <a:latin typeface="+mn-ea"/>
              </a:rPr>
              <a:t>4-2-17</a:t>
            </a:r>
            <a:r>
              <a:rPr lang="zh-CN" altLang="en-US" sz="2200" dirty="0">
                <a:latin typeface="+mn-ea"/>
              </a:rPr>
              <a:t>所示。</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6</a:t>
            </a:r>
            <a:r>
              <a:rPr lang="zh-CN" altLang="en-US" sz="2200" dirty="0">
                <a:latin typeface="+mn-ea"/>
              </a:rPr>
              <a:t>）</a:t>
            </a:r>
            <a:r>
              <a:rPr lang="en-US" altLang="zh-CN" sz="2200" dirty="0">
                <a:latin typeface="+mn-ea"/>
              </a:rPr>
              <a:t>R</a:t>
            </a:r>
            <a:r>
              <a:rPr lang="zh-CN" altLang="en-US" sz="2200" dirty="0">
                <a:latin typeface="+mn-ea"/>
              </a:rPr>
              <a:t>挡动力传递路线。</a:t>
            </a:r>
            <a:r>
              <a:rPr lang="en-US" altLang="zh-CN" sz="2200" dirty="0">
                <a:latin typeface="+mn-ea"/>
              </a:rPr>
              <a:t>R</a:t>
            </a:r>
            <a:r>
              <a:rPr lang="zh-CN" altLang="en-US" sz="2200" dirty="0">
                <a:latin typeface="+mn-ea"/>
              </a:rPr>
              <a:t>挡时，离合器</a:t>
            </a:r>
            <a:r>
              <a:rPr lang="en-US" altLang="zh-CN" sz="2200" dirty="0">
                <a:latin typeface="+mn-ea"/>
              </a:rPr>
              <a:t>K</a:t>
            </a:r>
            <a:r>
              <a:rPr lang="en-US" altLang="zh-CN" sz="2200" baseline="-25000" dirty="0">
                <a:latin typeface="+mn-ea"/>
              </a:rPr>
              <a:t>2</a:t>
            </a:r>
            <a:r>
              <a:rPr lang="zh-CN" altLang="en-US" sz="2200" dirty="0">
                <a:latin typeface="+mn-ea"/>
              </a:rPr>
              <a:t>工作，驱动前排太阳齿轮；制动器</a:t>
            </a:r>
            <a:r>
              <a:rPr lang="en-US" altLang="zh-CN" sz="2200" dirty="0">
                <a:latin typeface="+mn-ea"/>
              </a:rPr>
              <a:t>B</a:t>
            </a:r>
            <a:r>
              <a:rPr lang="en-US" altLang="zh-CN" sz="2200" baseline="-25000" dirty="0">
                <a:latin typeface="+mn-ea"/>
              </a:rPr>
              <a:t>2</a:t>
            </a:r>
            <a:r>
              <a:rPr lang="zh-CN" altLang="en-US" sz="2200" dirty="0">
                <a:latin typeface="+mn-ea"/>
              </a:rPr>
              <a:t>工作，固定行星齿轮架，则齿圈反向减速输出。</a:t>
            </a:r>
            <a:r>
              <a:rPr lang="en-US" altLang="zh-CN" sz="2200" dirty="0">
                <a:latin typeface="+mn-ea"/>
              </a:rPr>
              <a:t>R</a:t>
            </a:r>
            <a:r>
              <a:rPr lang="zh-CN" altLang="en-US" sz="2200" dirty="0">
                <a:latin typeface="+mn-ea"/>
              </a:rPr>
              <a:t>挡动力传递示意如图</a:t>
            </a:r>
            <a:r>
              <a:rPr lang="en-US" altLang="zh-CN" sz="2200" dirty="0">
                <a:latin typeface="+mn-ea"/>
              </a:rPr>
              <a:t>4-2-18</a:t>
            </a:r>
            <a:r>
              <a:rPr lang="zh-CN" altLang="en-US" sz="2200" dirty="0">
                <a:latin typeface="+mn-ea"/>
              </a:rPr>
              <a:t>所示。</a:t>
            </a:r>
          </a:p>
        </p:txBody>
      </p:sp>
      <p:pic>
        <p:nvPicPr>
          <p:cNvPr id="5" name="图片 4">
            <a:extLst>
              <a:ext uri="{FF2B5EF4-FFF2-40B4-BE49-F238E27FC236}">
                <a16:creationId xmlns:a16="http://schemas.microsoft.com/office/drawing/2014/main" id="{B0E60E7A-FC28-C7F3-811E-DC233567B4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8465" y="3253433"/>
            <a:ext cx="3987872" cy="2700000"/>
          </a:xfrm>
          <a:prstGeom prst="rect">
            <a:avLst/>
          </a:prstGeom>
        </p:spPr>
      </p:pic>
      <p:pic>
        <p:nvPicPr>
          <p:cNvPr id="7" name="图片 6">
            <a:extLst>
              <a:ext uri="{FF2B5EF4-FFF2-40B4-BE49-F238E27FC236}">
                <a16:creationId xmlns:a16="http://schemas.microsoft.com/office/drawing/2014/main" id="{4134A2F0-D4B0-391F-37BE-875464EB2B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2284" y="3253433"/>
            <a:ext cx="3971251" cy="2700000"/>
          </a:xfrm>
          <a:prstGeom prst="rect">
            <a:avLst/>
          </a:prstGeom>
        </p:spPr>
      </p:pic>
    </p:spTree>
    <p:extLst>
      <p:ext uri="{BB962C8B-B14F-4D97-AF65-F5344CB8AC3E}">
        <p14:creationId xmlns:p14="http://schemas.microsoft.com/office/powerpoint/2010/main" val="2383317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ED45928-072B-C163-58D2-D6E62D8EBEC3}"/>
              </a:ext>
            </a:extLst>
          </p:cNvPr>
          <p:cNvSpPr txBox="1"/>
          <p:nvPr/>
        </p:nvSpPr>
        <p:spPr>
          <a:xfrm>
            <a:off x="840000" y="651753"/>
            <a:ext cx="10512000" cy="1569660"/>
          </a:xfrm>
          <a:prstGeom prst="rect">
            <a:avLst/>
          </a:prstGeom>
          <a:noFill/>
        </p:spPr>
        <p:txBody>
          <a:bodyPr wrap="square" rtlCol="0">
            <a:spAutoFit/>
          </a:bodyPr>
          <a:lstStyle/>
          <a:p>
            <a:pPr indent="576000" algn="just">
              <a:spcAft>
                <a:spcPts val="600"/>
              </a:spcAft>
            </a:pPr>
            <a:r>
              <a:rPr lang="zh-CN" altLang="en-US" sz="2400" dirty="0">
                <a:latin typeface="+mn-ea"/>
              </a:rPr>
              <a:t>液力机械式传动系统的特点是组合运用液力传动和机械传动，以液力机械变速器代替机械式传动系统的摩擦式离合器和普通齿轮式变速器，其他组成部件及布置形式与机械式传动系统（图</a:t>
            </a:r>
            <a:r>
              <a:rPr lang="en-US" altLang="zh-CN" sz="2400" dirty="0">
                <a:latin typeface="+mn-ea"/>
              </a:rPr>
              <a:t>4-1-3</a:t>
            </a:r>
            <a:r>
              <a:rPr lang="zh-CN" altLang="en-US" sz="2400" dirty="0">
                <a:latin typeface="+mn-ea"/>
              </a:rPr>
              <a:t>）相同，这种传动系统通常指的是自动挡型的汽车。</a:t>
            </a:r>
          </a:p>
        </p:txBody>
      </p:sp>
      <p:pic>
        <p:nvPicPr>
          <p:cNvPr id="5" name="图片 4">
            <a:extLst>
              <a:ext uri="{FF2B5EF4-FFF2-40B4-BE49-F238E27FC236}">
                <a16:creationId xmlns:a16="http://schemas.microsoft.com/office/drawing/2014/main" id="{4BABD656-3863-6ADB-D1D3-8E6926144B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0220" y="2225177"/>
            <a:ext cx="5731560" cy="3981070"/>
          </a:xfrm>
          <a:prstGeom prst="rect">
            <a:avLst/>
          </a:prstGeom>
        </p:spPr>
      </p:pic>
    </p:spTree>
    <p:extLst>
      <p:ext uri="{BB962C8B-B14F-4D97-AF65-F5344CB8AC3E}">
        <p14:creationId xmlns:p14="http://schemas.microsoft.com/office/powerpoint/2010/main" val="386364206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4690EAA-EC09-75EC-924D-BD7BC1825BB1}"/>
              </a:ext>
            </a:extLst>
          </p:cNvPr>
          <p:cNvSpPr txBox="1"/>
          <p:nvPr/>
        </p:nvSpPr>
        <p:spPr>
          <a:xfrm>
            <a:off x="840000" y="580103"/>
            <a:ext cx="10512000" cy="1646605"/>
          </a:xfrm>
          <a:prstGeom prst="rect">
            <a:avLst/>
          </a:prstGeom>
          <a:noFill/>
        </p:spPr>
        <p:txBody>
          <a:bodyPr wrap="square" rtlCol="0">
            <a:spAutoFit/>
          </a:bodyPr>
          <a:lstStyle/>
          <a:p>
            <a:pPr indent="576000" algn="just">
              <a:spcAft>
                <a:spcPts val="600"/>
              </a:spcAft>
            </a:pPr>
            <a:r>
              <a:rPr lang="zh-CN" altLang="en-US" sz="2500" b="1" dirty="0">
                <a:latin typeface="+mn-ea"/>
              </a:rPr>
              <a:t>（五）自动变速器的操控系统</a:t>
            </a:r>
            <a:endParaRPr lang="en-US" altLang="zh-CN" sz="2500" b="1" dirty="0">
              <a:latin typeface="+mn-ea"/>
            </a:endParaRPr>
          </a:p>
          <a:p>
            <a:pPr indent="576000" algn="just">
              <a:spcAft>
                <a:spcPts val="600"/>
              </a:spcAft>
            </a:pPr>
            <a:r>
              <a:rPr lang="zh-CN" altLang="en-US" sz="2400" dirty="0">
                <a:latin typeface="+mn-ea"/>
              </a:rPr>
              <a:t>通常，自动变速器的挡位有</a:t>
            </a:r>
            <a:r>
              <a:rPr lang="en-US" altLang="zh-CN" sz="2400" dirty="0">
                <a:latin typeface="+mn-ea"/>
              </a:rPr>
              <a:t>P</a:t>
            </a:r>
            <a:r>
              <a:rPr lang="zh-CN" altLang="en-US" sz="2400" dirty="0">
                <a:latin typeface="+mn-ea"/>
              </a:rPr>
              <a:t>、</a:t>
            </a:r>
            <a:r>
              <a:rPr lang="en-US" altLang="zh-CN" sz="2400" dirty="0">
                <a:latin typeface="+mn-ea"/>
              </a:rPr>
              <a:t>N</a:t>
            </a:r>
            <a:r>
              <a:rPr lang="zh-CN" altLang="en-US" sz="2400" dirty="0">
                <a:latin typeface="+mn-ea"/>
              </a:rPr>
              <a:t>、</a:t>
            </a:r>
            <a:r>
              <a:rPr lang="en-US" altLang="zh-CN" sz="2400" dirty="0">
                <a:latin typeface="+mn-ea"/>
              </a:rPr>
              <a:t>R</a:t>
            </a:r>
            <a:r>
              <a:rPr lang="zh-CN" altLang="en-US" sz="2400" dirty="0">
                <a:latin typeface="+mn-ea"/>
              </a:rPr>
              <a:t>、</a:t>
            </a:r>
            <a:r>
              <a:rPr lang="en-US" altLang="zh-CN" sz="2400" dirty="0">
                <a:latin typeface="+mn-ea"/>
              </a:rPr>
              <a:t>D</a:t>
            </a:r>
            <a:r>
              <a:rPr lang="zh-CN" altLang="en-US" sz="2400" dirty="0">
                <a:latin typeface="+mn-ea"/>
              </a:rPr>
              <a:t>、</a:t>
            </a:r>
            <a:r>
              <a:rPr lang="en-US" altLang="zh-CN" sz="2400" dirty="0">
                <a:latin typeface="+mn-ea"/>
              </a:rPr>
              <a:t>L</a:t>
            </a:r>
            <a:r>
              <a:rPr lang="zh-CN" altLang="en-US" sz="2400" dirty="0">
                <a:latin typeface="+mn-ea"/>
              </a:rPr>
              <a:t>等（图</a:t>
            </a:r>
            <a:r>
              <a:rPr lang="en-US" altLang="zh-CN" sz="2400" dirty="0">
                <a:latin typeface="+mn-ea"/>
              </a:rPr>
              <a:t>4-2-19</a:t>
            </a:r>
            <a:r>
              <a:rPr lang="zh-CN" altLang="en-US" sz="2400" dirty="0">
                <a:latin typeface="+mn-ea"/>
              </a:rPr>
              <a:t>）。电子控制自动变速器还有正常模式、经济模式、运动模式等。常见的手自动一体自动变速器，手柄在此位置时前推增挡，后拉减挡。</a:t>
            </a:r>
          </a:p>
        </p:txBody>
      </p:sp>
      <p:pic>
        <p:nvPicPr>
          <p:cNvPr id="5" name="图片 4">
            <a:extLst>
              <a:ext uri="{FF2B5EF4-FFF2-40B4-BE49-F238E27FC236}">
                <a16:creationId xmlns:a16="http://schemas.microsoft.com/office/drawing/2014/main" id="{832D36F9-B8A4-B724-3322-77063E6642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6410" y="2695400"/>
            <a:ext cx="4319180" cy="3582497"/>
          </a:xfrm>
          <a:prstGeom prst="rect">
            <a:avLst/>
          </a:prstGeom>
        </p:spPr>
      </p:pic>
    </p:spTree>
    <p:extLst>
      <p:ext uri="{BB962C8B-B14F-4D97-AF65-F5344CB8AC3E}">
        <p14:creationId xmlns:p14="http://schemas.microsoft.com/office/powerpoint/2010/main" val="250440843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87BAD3B-4A32-3B42-EB68-968F63BAC086}"/>
              </a:ext>
            </a:extLst>
          </p:cNvPr>
          <p:cNvSpPr txBox="1"/>
          <p:nvPr/>
        </p:nvSpPr>
        <p:spPr>
          <a:xfrm>
            <a:off x="840000" y="373626"/>
            <a:ext cx="10512000" cy="3200876"/>
          </a:xfrm>
          <a:prstGeom prst="rect">
            <a:avLst/>
          </a:prstGeom>
          <a:noFill/>
        </p:spPr>
        <p:txBody>
          <a:bodyPr wrap="square" rtlCol="0">
            <a:spAutoFit/>
          </a:bodyPr>
          <a:lstStyle/>
          <a:p>
            <a:pPr indent="576000" algn="just">
              <a:spcAft>
                <a:spcPts val="600"/>
              </a:spcAft>
            </a:pPr>
            <a:r>
              <a:rPr lang="zh-CN" altLang="en-US" sz="2600" b="1" dirty="0">
                <a:latin typeface="+mn-ea"/>
              </a:rPr>
              <a:t>三、典型的前轮驱动车辆上的半轴</a:t>
            </a:r>
            <a:endParaRPr lang="en-US" altLang="zh-CN" sz="2600" b="1" dirty="0">
              <a:latin typeface="+mn-ea"/>
            </a:endParaRPr>
          </a:p>
          <a:p>
            <a:pPr indent="576000" algn="just">
              <a:spcAft>
                <a:spcPts val="600"/>
              </a:spcAft>
            </a:pPr>
            <a:r>
              <a:rPr lang="zh-CN" altLang="en-US" sz="2400" dirty="0">
                <a:latin typeface="+mn-ea"/>
              </a:rPr>
              <a:t>在车辆行驶时，外侧的等速万向节枢轴可以使半轴迅速、平顺地改变角度，即使在车辆急转弯时半轴也能传递动力。与此同时，内侧等速万向节在转动时还可以改变长度。因为内侧等速万向节的元件安装在套管内，当车辆的悬挂随路面的起伏相应运动时，内侧等速万向节能根据需要沿半轴内外移动，这种功能被称作“伸缩”。</a:t>
            </a:r>
            <a:endParaRPr lang="en-US" altLang="zh-CN" sz="2400" dirty="0">
              <a:latin typeface="+mn-ea"/>
            </a:endParaRPr>
          </a:p>
          <a:p>
            <a:pPr indent="576000" algn="just">
              <a:spcAft>
                <a:spcPts val="600"/>
              </a:spcAft>
            </a:pPr>
            <a:r>
              <a:rPr lang="zh-CN" altLang="en-US" sz="2400" dirty="0">
                <a:latin typeface="+mn-ea"/>
              </a:rPr>
              <a:t>半轴上常见的等速万向节元件有等速万向节防尘套、内侧等速万向节、轴、外侧等速万向节（图</a:t>
            </a:r>
            <a:r>
              <a:rPr lang="en-US" altLang="zh-CN" sz="2400" dirty="0">
                <a:latin typeface="+mn-ea"/>
              </a:rPr>
              <a:t>4-2-20</a:t>
            </a:r>
            <a:r>
              <a:rPr lang="zh-CN" altLang="en-US" sz="2400" dirty="0">
                <a:latin typeface="+mn-ea"/>
              </a:rPr>
              <a:t>）。</a:t>
            </a:r>
          </a:p>
        </p:txBody>
      </p:sp>
      <p:pic>
        <p:nvPicPr>
          <p:cNvPr id="5" name="图片 4">
            <a:extLst>
              <a:ext uri="{FF2B5EF4-FFF2-40B4-BE49-F238E27FC236}">
                <a16:creationId xmlns:a16="http://schemas.microsoft.com/office/drawing/2014/main" id="{41458199-8E6A-5D66-E124-2AED559E62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1238" y="3722469"/>
            <a:ext cx="4409524" cy="2761905"/>
          </a:xfrm>
          <a:prstGeom prst="rect">
            <a:avLst/>
          </a:prstGeom>
        </p:spPr>
      </p:pic>
    </p:spTree>
    <p:extLst>
      <p:ext uri="{BB962C8B-B14F-4D97-AF65-F5344CB8AC3E}">
        <p14:creationId xmlns:p14="http://schemas.microsoft.com/office/powerpoint/2010/main" val="349262426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B203336-4C21-B81B-E1F5-3F267316A54E}"/>
              </a:ext>
            </a:extLst>
          </p:cNvPr>
          <p:cNvSpPr txBox="1"/>
          <p:nvPr/>
        </p:nvSpPr>
        <p:spPr>
          <a:xfrm>
            <a:off x="840000" y="611566"/>
            <a:ext cx="10512000" cy="2015936"/>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三销式内侧等速万向节</a:t>
            </a:r>
            <a:endParaRPr lang="en-US" altLang="zh-CN" sz="2400" b="1" dirty="0">
              <a:latin typeface="+mn-ea"/>
            </a:endParaRPr>
          </a:p>
          <a:p>
            <a:pPr indent="576000" algn="just">
              <a:spcAft>
                <a:spcPts val="600"/>
              </a:spcAft>
            </a:pPr>
            <a:r>
              <a:rPr lang="zh-CN" altLang="en-US" sz="2400" dirty="0">
                <a:latin typeface="+mn-ea"/>
              </a:rPr>
              <a:t>图</a:t>
            </a:r>
            <a:r>
              <a:rPr lang="en-US" altLang="zh-CN" sz="2400" dirty="0">
                <a:latin typeface="+mn-ea"/>
              </a:rPr>
              <a:t>4-2-21</a:t>
            </a:r>
            <a:r>
              <a:rPr lang="zh-CN" altLang="en-US" sz="2400" dirty="0">
                <a:latin typeface="+mn-ea"/>
              </a:rPr>
              <a:t>所示的三销式内侧等速万向节在每个销轴上安装一个滚柱。三销式内侧等速万向节安装在万向节座圈内。由于滚柱没有固定在万向节座圈内，所以滚柱可以在万向节座圈内前后自由移动。这样就可以使轴形成一定的角度并改变长度以适应车辆悬挂的运动。</a:t>
            </a:r>
          </a:p>
        </p:txBody>
      </p:sp>
      <p:pic>
        <p:nvPicPr>
          <p:cNvPr id="5" name="图片 4">
            <a:extLst>
              <a:ext uri="{FF2B5EF4-FFF2-40B4-BE49-F238E27FC236}">
                <a16:creationId xmlns:a16="http://schemas.microsoft.com/office/drawing/2014/main" id="{405F5265-1227-F512-0E85-48165EC37E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8381" y="2684529"/>
            <a:ext cx="4895238" cy="3561905"/>
          </a:xfrm>
          <a:prstGeom prst="rect">
            <a:avLst/>
          </a:prstGeom>
        </p:spPr>
      </p:pic>
    </p:spTree>
    <p:extLst>
      <p:ext uri="{BB962C8B-B14F-4D97-AF65-F5344CB8AC3E}">
        <p14:creationId xmlns:p14="http://schemas.microsoft.com/office/powerpoint/2010/main" val="311666970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6A78342-D28A-7CD5-A09A-3DC5E9CC0869}"/>
              </a:ext>
            </a:extLst>
          </p:cNvPr>
          <p:cNvSpPr txBox="1"/>
          <p:nvPr/>
        </p:nvSpPr>
        <p:spPr>
          <a:xfrm>
            <a:off x="840000" y="597456"/>
            <a:ext cx="10512000" cy="2831544"/>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滑动球笼式万向节</a:t>
            </a:r>
            <a:endParaRPr lang="en-US" altLang="zh-CN" sz="2400" b="1" dirty="0">
              <a:latin typeface="+mn-ea"/>
            </a:endParaRPr>
          </a:p>
          <a:p>
            <a:pPr indent="576000" algn="just">
              <a:spcAft>
                <a:spcPts val="600"/>
              </a:spcAft>
            </a:pPr>
            <a:r>
              <a:rPr lang="zh-CN" altLang="en-US" sz="2400" dirty="0">
                <a:latin typeface="+mn-ea"/>
              </a:rPr>
              <a:t>滑动球笼式万向节（图</a:t>
            </a:r>
            <a:r>
              <a:rPr lang="en-US" altLang="zh-CN" sz="2400" dirty="0">
                <a:latin typeface="+mn-ea"/>
              </a:rPr>
              <a:t>4-2-22</a:t>
            </a:r>
            <a:r>
              <a:rPr lang="zh-CN" altLang="en-US" sz="2400" dirty="0">
                <a:latin typeface="+mn-ea"/>
              </a:rPr>
              <a:t>）使用一个内部加工有直槽的外壳。星形套与轴相连，滚珠安装在外壳和星形套之间。</a:t>
            </a:r>
            <a:endParaRPr lang="en-US" altLang="zh-CN" sz="2400" dirty="0">
              <a:latin typeface="+mn-ea"/>
            </a:endParaRPr>
          </a:p>
          <a:p>
            <a:pPr indent="576000" algn="just">
              <a:spcAft>
                <a:spcPts val="600"/>
              </a:spcAft>
            </a:pPr>
            <a:r>
              <a:rPr lang="zh-CN" altLang="en-US" sz="2400" dirty="0">
                <a:latin typeface="+mn-ea"/>
              </a:rPr>
              <a:t>半轴总成中轴的两端均带有花键，可使等速万向节安装到轴的两端。由于轴的旋转速度只相当于后轮传动轴转速的</a:t>
            </a:r>
            <a:r>
              <a:rPr lang="en-US" altLang="zh-CN" sz="2400" dirty="0">
                <a:latin typeface="+mn-ea"/>
              </a:rPr>
              <a:t>1/3</a:t>
            </a:r>
            <a:r>
              <a:rPr lang="zh-CN" altLang="en-US" sz="2400" dirty="0">
                <a:latin typeface="+mn-ea"/>
              </a:rPr>
              <a:t>，所以无须平衡。有些轴使用橡胶减振器来消除车辆运行时产生的微小振动。轴上的花键开有凹槽，可使用卡环或弹簧挡圈固定万向节（图</a:t>
            </a:r>
            <a:r>
              <a:rPr lang="en-US" altLang="zh-CN" sz="2400" dirty="0">
                <a:latin typeface="+mn-ea"/>
              </a:rPr>
              <a:t>4-2-23</a:t>
            </a:r>
            <a:r>
              <a:rPr lang="zh-CN" altLang="en-US" sz="2400" dirty="0">
                <a:latin typeface="+mn-ea"/>
              </a:rPr>
              <a:t>）。</a:t>
            </a:r>
          </a:p>
        </p:txBody>
      </p:sp>
      <p:pic>
        <p:nvPicPr>
          <p:cNvPr id="5" name="图片 4">
            <a:extLst>
              <a:ext uri="{FF2B5EF4-FFF2-40B4-BE49-F238E27FC236}">
                <a16:creationId xmlns:a16="http://schemas.microsoft.com/office/drawing/2014/main" id="{8DEE18E4-608F-4DC1-6A2E-8FD7F2F0A7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3530810"/>
            <a:ext cx="6251972" cy="2729734"/>
          </a:xfrm>
          <a:prstGeom prst="rect">
            <a:avLst/>
          </a:prstGeom>
        </p:spPr>
      </p:pic>
      <p:pic>
        <p:nvPicPr>
          <p:cNvPr id="7" name="图片 6">
            <a:extLst>
              <a:ext uri="{FF2B5EF4-FFF2-40B4-BE49-F238E27FC236}">
                <a16:creationId xmlns:a16="http://schemas.microsoft.com/office/drawing/2014/main" id="{F856D0CA-8DDD-C58D-B163-5C3712A839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18656" y="3728029"/>
            <a:ext cx="3733344" cy="2532515"/>
          </a:xfrm>
          <a:prstGeom prst="rect">
            <a:avLst/>
          </a:prstGeom>
        </p:spPr>
      </p:pic>
    </p:spTree>
    <p:extLst>
      <p:ext uri="{BB962C8B-B14F-4D97-AF65-F5344CB8AC3E}">
        <p14:creationId xmlns:p14="http://schemas.microsoft.com/office/powerpoint/2010/main" val="305048051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530EE8B-5A04-D51E-A111-86AEFE5CF7FD}"/>
              </a:ext>
            </a:extLst>
          </p:cNvPr>
          <p:cNvSpPr txBox="1"/>
          <p:nvPr/>
        </p:nvSpPr>
        <p:spPr>
          <a:xfrm>
            <a:off x="840000" y="922409"/>
            <a:ext cx="10512000" cy="2015936"/>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外侧等速万向节</a:t>
            </a:r>
            <a:endParaRPr lang="en-US" altLang="zh-CN" sz="2400" b="1" dirty="0">
              <a:latin typeface="+mn-ea"/>
            </a:endParaRPr>
          </a:p>
          <a:p>
            <a:pPr indent="576000" algn="just">
              <a:spcAft>
                <a:spcPts val="600"/>
              </a:spcAft>
            </a:pPr>
            <a:r>
              <a:rPr lang="zh-CN" altLang="en-US" sz="2400" dirty="0">
                <a:latin typeface="+mn-ea"/>
              </a:rPr>
              <a:t>福特汽车所采用的外侧等速万向节也被称作球笼式等速万向节（图</a:t>
            </a:r>
            <a:r>
              <a:rPr lang="en-US" altLang="zh-CN" sz="2400" dirty="0">
                <a:latin typeface="+mn-ea"/>
              </a:rPr>
              <a:t>4-2-24</a:t>
            </a:r>
            <a:r>
              <a:rPr lang="zh-CN" altLang="en-US" sz="2400" dirty="0">
                <a:latin typeface="+mn-ea"/>
              </a:rPr>
              <a:t>）。这类万向节是固定的，由内座圈和一组用笼架定位的钢球组成。钢球在外壳上加工出的滚道中滚动。当旋转车轮转向时，滚珠轴承可利用花键与轴连接的星形套和利用花键与车轮连接的万向节外壳互相成一定的角度转动。</a:t>
            </a:r>
          </a:p>
        </p:txBody>
      </p:sp>
      <p:pic>
        <p:nvPicPr>
          <p:cNvPr id="5" name="图片 4">
            <a:extLst>
              <a:ext uri="{FF2B5EF4-FFF2-40B4-BE49-F238E27FC236}">
                <a16:creationId xmlns:a16="http://schemas.microsoft.com/office/drawing/2014/main" id="{E84E9FF2-7FC8-3D34-E7A1-A65D3D7C78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3143" y="3164162"/>
            <a:ext cx="6285714" cy="2771429"/>
          </a:xfrm>
          <a:prstGeom prst="rect">
            <a:avLst/>
          </a:prstGeom>
        </p:spPr>
      </p:pic>
    </p:spTree>
    <p:extLst>
      <p:ext uri="{BB962C8B-B14F-4D97-AF65-F5344CB8AC3E}">
        <p14:creationId xmlns:p14="http://schemas.microsoft.com/office/powerpoint/2010/main" val="420355121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62C9A-74EE-6262-7397-2CF29556BBB3}"/>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92E4C543-C0FE-AB83-3B33-7A6BB22C1FD1}"/>
              </a:ext>
            </a:extLst>
          </p:cNvPr>
          <p:cNvSpPr txBox="1"/>
          <p:nvPr/>
        </p:nvSpPr>
        <p:spPr>
          <a:xfrm>
            <a:off x="840000" y="1653596"/>
            <a:ext cx="105120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学习研讨</a:t>
            </a:r>
          </a:p>
        </p:txBody>
      </p:sp>
      <p:pic>
        <p:nvPicPr>
          <p:cNvPr id="4" name="图片 3">
            <a:extLst>
              <a:ext uri="{FF2B5EF4-FFF2-40B4-BE49-F238E27FC236}">
                <a16:creationId xmlns:a16="http://schemas.microsoft.com/office/drawing/2014/main" id="{4399F852-F6BF-0181-887C-9A4355E132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365683"/>
            <a:ext cx="10512000" cy="2435598"/>
          </a:xfrm>
          <a:prstGeom prst="rect">
            <a:avLst/>
          </a:prstGeom>
        </p:spPr>
      </p:pic>
    </p:spTree>
    <p:extLst>
      <p:ext uri="{BB962C8B-B14F-4D97-AF65-F5344CB8AC3E}">
        <p14:creationId xmlns:p14="http://schemas.microsoft.com/office/powerpoint/2010/main" val="405273187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13734F-FAAB-D976-7398-2C980C92CEB0}"/>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BC8B7C80-53AB-94E7-5D8C-94B248B6C9DE}"/>
              </a:ext>
            </a:extLst>
          </p:cNvPr>
          <p:cNvSpPr txBox="1"/>
          <p:nvPr/>
        </p:nvSpPr>
        <p:spPr>
          <a:xfrm>
            <a:off x="840000" y="579932"/>
            <a:ext cx="10512000" cy="584775"/>
          </a:xfrm>
          <a:prstGeom prst="rect">
            <a:avLst/>
          </a:prstGeom>
          <a:noFill/>
        </p:spPr>
        <p:txBody>
          <a:bodyPr wrap="square" rtlCol="0">
            <a:spAutoFit/>
          </a:bodyPr>
          <a:lstStyle/>
          <a:p>
            <a:pPr marL="285750" indent="-285750">
              <a:buFont typeface="Arial" panose="020B0604020202020204" pitchFamily="34" charset="0"/>
              <a:buChar char="•"/>
            </a:pPr>
            <a:r>
              <a:rPr lang="zh-CN" altLang="en-US" sz="3200" b="1" dirty="0"/>
              <a:t>学习评价</a:t>
            </a:r>
          </a:p>
        </p:txBody>
      </p:sp>
      <p:pic>
        <p:nvPicPr>
          <p:cNvPr id="4" name="图片 3">
            <a:extLst>
              <a:ext uri="{FF2B5EF4-FFF2-40B4-BE49-F238E27FC236}">
                <a16:creationId xmlns:a16="http://schemas.microsoft.com/office/drawing/2014/main" id="{BF2BCC68-D3CF-DB72-2F56-7401141C96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1407460"/>
            <a:ext cx="10512000" cy="4043079"/>
          </a:xfrm>
          <a:prstGeom prst="rect">
            <a:avLst/>
          </a:prstGeom>
        </p:spPr>
      </p:pic>
    </p:spTree>
    <p:extLst>
      <p:ext uri="{BB962C8B-B14F-4D97-AF65-F5344CB8AC3E}">
        <p14:creationId xmlns:p14="http://schemas.microsoft.com/office/powerpoint/2010/main" val="397797658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1669CA-CBB1-1920-CBB6-B6671A30FF19}"/>
            </a:ext>
          </a:extLst>
        </p:cNvPr>
        <p:cNvGrpSpPr/>
        <p:nvPr/>
      </p:nvGrpSpPr>
      <p:grpSpPr>
        <a:xfrm>
          <a:off x="0" y="0"/>
          <a:ext cx="0" cy="0"/>
          <a:chOff x="0" y="0"/>
          <a:chExt cx="0" cy="0"/>
        </a:xfrm>
      </p:grpSpPr>
      <p:grpSp>
        <p:nvGrpSpPr>
          <p:cNvPr id="17" name="组合 16">
            <a:extLst>
              <a:ext uri="{FF2B5EF4-FFF2-40B4-BE49-F238E27FC236}">
                <a16:creationId xmlns:a16="http://schemas.microsoft.com/office/drawing/2014/main" id="{1D690564-DEF1-93CE-249F-A44C4E168CDC}"/>
              </a:ext>
            </a:extLst>
          </p:cNvPr>
          <p:cNvGrpSpPr/>
          <p:nvPr userDrawn="1">
            <p:custDataLst>
              <p:tags r:id="rId2"/>
            </p:custDataLst>
          </p:nvPr>
        </p:nvGrpSpPr>
        <p:grpSpPr>
          <a:xfrm>
            <a:off x="11598910" y="6433185"/>
            <a:ext cx="450850" cy="149860"/>
            <a:chOff x="0" y="3623101"/>
            <a:chExt cx="1405715" cy="468548"/>
          </a:xfrm>
        </p:grpSpPr>
        <p:sp>
          <p:nvSpPr>
            <p:cNvPr id="19" name="菱形 18">
              <a:extLst>
                <a:ext uri="{FF2B5EF4-FFF2-40B4-BE49-F238E27FC236}">
                  <a16:creationId xmlns:a16="http://schemas.microsoft.com/office/drawing/2014/main" id="{BE044C7D-EEC9-5D1F-888F-5A58B4D022CA}"/>
                </a:ext>
              </a:extLst>
            </p:cNvPr>
            <p:cNvSpPr/>
            <p:nvPr userDrawn="1">
              <p:custDataLst>
                <p:tags r:id="rId6"/>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菱形 19">
              <a:extLst>
                <a:ext uri="{FF2B5EF4-FFF2-40B4-BE49-F238E27FC236}">
                  <a16:creationId xmlns:a16="http://schemas.microsoft.com/office/drawing/2014/main" id="{0219DB2E-97A9-A092-F90E-401D9C5BA1D8}"/>
                </a:ext>
              </a:extLst>
            </p:cNvPr>
            <p:cNvSpPr/>
            <p:nvPr userDrawn="1">
              <p:custDataLst>
                <p:tags r:id="rId7"/>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1" name="菱形 20">
              <a:extLst>
                <a:ext uri="{FF2B5EF4-FFF2-40B4-BE49-F238E27FC236}">
                  <a16:creationId xmlns:a16="http://schemas.microsoft.com/office/drawing/2014/main" id="{5990EFDA-DD96-3B2A-F57D-3F2B73D4DCF8}"/>
                </a:ext>
              </a:extLst>
            </p:cNvPr>
            <p:cNvSpPr/>
            <p:nvPr userDrawn="1">
              <p:custDataLst>
                <p:tags r:id="rId8"/>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16" name="五边形 4">
            <a:extLst>
              <a:ext uri="{FF2B5EF4-FFF2-40B4-BE49-F238E27FC236}">
                <a16:creationId xmlns:a16="http://schemas.microsoft.com/office/drawing/2014/main" id="{CBD48602-A8DE-00FD-1B2F-0D845DD28554}"/>
              </a:ext>
            </a:extLst>
          </p:cNvPr>
          <p:cNvSpPr/>
          <p:nvPr userDrawn="1">
            <p:custDataLst>
              <p:tags r:id="rId3"/>
            </p:custDataLst>
          </p:nvPr>
        </p:nvSpPr>
        <p:spPr>
          <a:xfrm rot="5400000">
            <a:off x="306070" y="-38735"/>
            <a:ext cx="520065"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 name="标题 1">
            <a:extLst>
              <a:ext uri="{FF2B5EF4-FFF2-40B4-BE49-F238E27FC236}">
                <a16:creationId xmlns:a16="http://schemas.microsoft.com/office/drawing/2014/main" id="{5935D141-3743-D216-FAC4-8745616A2FD6}"/>
              </a:ext>
            </a:extLst>
          </p:cNvPr>
          <p:cNvSpPr>
            <a:spLocks noGrp="1"/>
          </p:cNvSpPr>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zh-CN" altLang="en-US" b="1" dirty="0">
                <a:solidFill>
                  <a:srgbClr val="000000"/>
                </a:solidFill>
                <a:latin typeface="+mj-ea"/>
                <a:cs typeface="微软雅黑" panose="020B0503020204020204" charset="-122"/>
              </a:rPr>
              <a:t>学习单元三</a:t>
            </a:r>
            <a:r>
              <a:rPr lang="zh-CN" altLang="en-US" b="1" dirty="0">
                <a:latin typeface="+mj-ea"/>
              </a:rPr>
              <a:t>　汽车行驶系统</a:t>
            </a:r>
            <a:endPar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endParaRPr>
          </a:p>
        </p:txBody>
      </p:sp>
      <p:sp>
        <p:nvSpPr>
          <p:cNvPr id="3" name="内容占位符 2">
            <a:extLst>
              <a:ext uri="{FF2B5EF4-FFF2-40B4-BE49-F238E27FC236}">
                <a16:creationId xmlns:a16="http://schemas.microsoft.com/office/drawing/2014/main" id="{9EBCEB0B-774E-3622-53ED-909899200A06}"/>
              </a:ext>
            </a:extLst>
          </p:cNvPr>
          <p:cNvSpPr>
            <a:spLocks noGrp="1"/>
          </p:cNvSpPr>
          <p:nvPr>
            <p:custDataLst>
              <p:tags r:id="rId5"/>
            </p:custDataLst>
          </p:nvPr>
        </p:nvSpPr>
        <p:spPr>
          <a:xfrm>
            <a:off x="838200" y="2422635"/>
            <a:ext cx="10515600" cy="2237536"/>
          </a:xfrm>
          <a:prstGeom prst="rect">
            <a:avLst/>
          </a:prstGeom>
        </p:spPr>
        <p:txBody>
          <a:bodyPr vert="horz" lIns="91440" tIns="45720" rIns="91440" bIns="45720" rtlCol="0" anchor="ctr">
            <a:sp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457200" algn="just" defTabSz="914400" rtl="0" eaLnBrk="1" fontAlgn="auto" latinLnBrk="0" hangingPunct="1">
              <a:spcBef>
                <a:spcPts val="1000"/>
              </a:spcBef>
              <a:spcAft>
                <a:spcPts val="600"/>
              </a:spcAft>
              <a:buClrTx/>
              <a:buSzTx/>
              <a:buFont typeface="Arial" panose="020B0604020202020204" pitchFamily="34" charset="0"/>
              <a:buChar char="•"/>
              <a:defRPr/>
            </a:pPr>
            <a:r>
              <a:rPr lang="zh-CN" altLang="en-US" sz="3200" b="1" dirty="0">
                <a:solidFill>
                  <a:srgbClr val="000000"/>
                </a:solidFill>
                <a:latin typeface="微软雅黑" panose="020B0503020204020204" charset="-122"/>
                <a:ea typeface="微软雅黑" panose="020B0503020204020204" charset="-122"/>
              </a:rPr>
              <a:t>情境导入</a:t>
            </a:r>
            <a:endParaRPr kumimoji="0" lang="en-US" altLang="zh-CN" sz="32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lvl="0" indent="576000" algn="just">
              <a:lnSpc>
                <a:spcPct val="100000"/>
              </a:lnSpc>
              <a:spcBef>
                <a:spcPts val="0"/>
              </a:spcBef>
              <a:spcAft>
                <a:spcPts val="600"/>
              </a:spcAft>
              <a:buNone/>
            </a:pPr>
            <a:r>
              <a:rPr lang="zh-CN" altLang="en-US" dirty="0">
                <a:latin typeface="+mn-ea"/>
              </a:rPr>
              <a:t>汽车行驶系统接受发动机经传动系统传递的转矩，并通过驱动轮与路面之间的附着作用，产生汽车牵引力，保证汽车正常行驶；尽可能缓和不平整路面对车身造成的冲击和振动，保证汽车行驶的平稳性；并且与汽车转向系统配合，不对汽车转向带来不利影响，保证汽车的操纵稳定性。</a:t>
            </a:r>
            <a:endParaRPr kumimoji="0" lang="zh-CN" altLang="en-US" b="0" i="0" u="none" strike="noStrike" kern="1200" cap="none" spc="0" normalizeH="0" baseline="0" noProof="0" dirty="0">
              <a:ln>
                <a:noFill/>
              </a:ln>
              <a:solidFill>
                <a:srgbClr val="000000"/>
              </a:solidFill>
              <a:effectLst/>
              <a:uLnTx/>
              <a:uFillTx/>
              <a:latin typeface="+mn-ea"/>
              <a:cs typeface="+mn-cs"/>
            </a:endParaRPr>
          </a:p>
        </p:txBody>
      </p:sp>
    </p:spTree>
    <p:custDataLst>
      <p:tags r:id="rId1"/>
    </p:custDataLst>
    <p:extLst>
      <p:ext uri="{BB962C8B-B14F-4D97-AF65-F5344CB8AC3E}">
        <p14:creationId xmlns:p14="http://schemas.microsoft.com/office/powerpoint/2010/main" val="2398859217"/>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38447-2E26-AC39-D2DB-079A1673A5DD}"/>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4CD73371-EB11-712A-BCAC-3B7B87171968}"/>
              </a:ext>
            </a:extLst>
          </p:cNvPr>
          <p:cNvSpPr txBox="1"/>
          <p:nvPr/>
        </p:nvSpPr>
        <p:spPr>
          <a:xfrm>
            <a:off x="852791" y="1590035"/>
            <a:ext cx="10486417" cy="3677930"/>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相关知识</a:t>
            </a:r>
            <a:endParaRPr lang="en-US" altLang="zh-CN" sz="3200" b="1" dirty="0"/>
          </a:p>
          <a:p>
            <a:pPr indent="575945" algn="just" eaLnBrk="0">
              <a:spcAft>
                <a:spcPts val="600"/>
              </a:spcAft>
            </a:pPr>
            <a:r>
              <a:rPr lang="zh-CN" altLang="en-US" sz="2600" b="1" dirty="0">
                <a:latin typeface="+mn-ea"/>
              </a:rPr>
              <a:t>一、汽车行驶系统概述</a:t>
            </a:r>
            <a:endParaRPr lang="en-US" altLang="zh-CN" sz="2600" b="1" dirty="0">
              <a:latin typeface="+mn-ea"/>
            </a:endParaRPr>
          </a:p>
          <a:p>
            <a:pPr indent="575945" algn="just" eaLnBrk="0">
              <a:spcAft>
                <a:spcPts val="600"/>
              </a:spcAft>
            </a:pPr>
            <a:r>
              <a:rPr lang="zh-CN" altLang="en-US" sz="2500" b="1" dirty="0">
                <a:latin typeface="+mn-ea"/>
              </a:rPr>
              <a:t>（一）汽车行驶系统的功用</a:t>
            </a:r>
            <a:endParaRPr lang="en-US" altLang="zh-CN" sz="2500" b="1" dirty="0">
              <a:latin typeface="+mn-ea"/>
            </a:endParaRPr>
          </a:p>
          <a:p>
            <a:pPr indent="575945" algn="just" eaLnBrk="0">
              <a:spcAft>
                <a:spcPts val="600"/>
              </a:spcAft>
            </a:pPr>
            <a:r>
              <a:rPr lang="zh-CN" altLang="en-US" sz="2400" dirty="0">
                <a:latin typeface="+mn-ea"/>
              </a:rPr>
              <a:t>（</a:t>
            </a:r>
            <a:r>
              <a:rPr lang="en-US" altLang="zh-CN" sz="2400" dirty="0">
                <a:latin typeface="+mn-ea"/>
              </a:rPr>
              <a:t>1</a:t>
            </a:r>
            <a:r>
              <a:rPr lang="zh-CN" altLang="en-US" sz="2400" dirty="0">
                <a:latin typeface="+mn-ea"/>
              </a:rPr>
              <a:t>）接受传动系统传来的发动机转矩并产生驱动力。</a:t>
            </a:r>
            <a:endParaRPr lang="en-US" altLang="zh-CN" sz="2400" dirty="0">
              <a:latin typeface="+mn-ea"/>
            </a:endParaRPr>
          </a:p>
          <a:p>
            <a:pPr indent="575945" algn="just" eaLnBrk="0">
              <a:spcAft>
                <a:spcPts val="600"/>
              </a:spcAft>
            </a:pPr>
            <a:r>
              <a:rPr lang="zh-CN" altLang="en-US" sz="2400" dirty="0">
                <a:latin typeface="+mn-ea"/>
              </a:rPr>
              <a:t>（</a:t>
            </a:r>
            <a:r>
              <a:rPr lang="en-US" altLang="zh-CN" sz="2400" dirty="0">
                <a:latin typeface="+mn-ea"/>
              </a:rPr>
              <a:t>2</a:t>
            </a:r>
            <a:r>
              <a:rPr lang="zh-CN" altLang="en-US" sz="2400" dirty="0">
                <a:latin typeface="+mn-ea"/>
              </a:rPr>
              <a:t>）承受汽车的总质量，传递并承受路面作用于车轮上的各个方向的反力及转矩。</a:t>
            </a:r>
            <a:endParaRPr lang="en-US" altLang="zh-CN" sz="2400" dirty="0">
              <a:latin typeface="+mn-ea"/>
            </a:endParaRPr>
          </a:p>
          <a:p>
            <a:pPr indent="575945" algn="just" eaLnBrk="0">
              <a:spcAft>
                <a:spcPts val="600"/>
              </a:spcAft>
            </a:pPr>
            <a:r>
              <a:rPr lang="zh-CN" altLang="en-US" sz="2400" dirty="0">
                <a:latin typeface="+mn-ea"/>
              </a:rPr>
              <a:t>（</a:t>
            </a:r>
            <a:r>
              <a:rPr lang="en-US" altLang="zh-CN" sz="2400" dirty="0">
                <a:latin typeface="+mn-ea"/>
              </a:rPr>
              <a:t>3</a:t>
            </a:r>
            <a:r>
              <a:rPr lang="zh-CN" altLang="en-US" sz="2400" dirty="0">
                <a:latin typeface="+mn-ea"/>
              </a:rPr>
              <a:t>）缓冲减振，保证汽车行驶的平稳性。</a:t>
            </a:r>
            <a:endParaRPr lang="en-US" altLang="zh-CN" sz="2400" dirty="0">
              <a:latin typeface="+mn-ea"/>
            </a:endParaRPr>
          </a:p>
          <a:p>
            <a:pPr indent="575945" algn="just" eaLnBrk="0">
              <a:spcAft>
                <a:spcPts val="600"/>
              </a:spcAft>
            </a:pPr>
            <a:r>
              <a:rPr lang="zh-CN" altLang="en-US" sz="2400" dirty="0">
                <a:latin typeface="+mn-ea"/>
              </a:rPr>
              <a:t>（</a:t>
            </a:r>
            <a:r>
              <a:rPr lang="en-US" altLang="zh-CN" sz="2400" dirty="0">
                <a:latin typeface="+mn-ea"/>
              </a:rPr>
              <a:t>4</a:t>
            </a:r>
            <a:r>
              <a:rPr lang="zh-CN" altLang="en-US" sz="2400" dirty="0">
                <a:latin typeface="+mn-ea"/>
              </a:rPr>
              <a:t>）与转向系统协调配合工作，控制汽车的行驶方向。</a:t>
            </a:r>
            <a:endParaRPr lang="zh-CN" altLang="zh-CN" sz="2000" dirty="0">
              <a:latin typeface="+mn-ea"/>
            </a:endParaRPr>
          </a:p>
        </p:txBody>
      </p:sp>
    </p:spTree>
    <p:extLst>
      <p:ext uri="{BB962C8B-B14F-4D97-AF65-F5344CB8AC3E}">
        <p14:creationId xmlns:p14="http://schemas.microsoft.com/office/powerpoint/2010/main" val="137455719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A8CD53F-A338-4730-5EB0-7FC5C0F9D8C3}"/>
              </a:ext>
            </a:extLst>
          </p:cNvPr>
          <p:cNvSpPr txBox="1"/>
          <p:nvPr/>
        </p:nvSpPr>
        <p:spPr>
          <a:xfrm>
            <a:off x="840000" y="712872"/>
            <a:ext cx="10512000" cy="5432256"/>
          </a:xfrm>
          <a:prstGeom prst="rect">
            <a:avLst/>
          </a:prstGeom>
          <a:noFill/>
        </p:spPr>
        <p:txBody>
          <a:bodyPr wrap="square" rtlCol="0">
            <a:spAutoFit/>
          </a:bodyPr>
          <a:lstStyle/>
          <a:p>
            <a:pPr indent="576000" algn="just">
              <a:spcAft>
                <a:spcPts val="600"/>
              </a:spcAft>
            </a:pPr>
            <a:r>
              <a:rPr lang="zh-CN" altLang="en-US" sz="2500" b="1" dirty="0">
                <a:latin typeface="+mn-ea"/>
              </a:rPr>
              <a:t>（二）汽车行驶系统的组成和类型</a:t>
            </a:r>
            <a:endParaRPr lang="en-US" altLang="zh-CN" sz="25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）汽车行驶系统的组成。汽车行驶系统由车架、车桥、悬架、车轮（或履带）组成。</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）汽车行驶系统的类型。汽车行驶系统有轮式、半履带式、全履带式、车轮履带式四种类型。</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）轮式汽车行驶系统。轮式汽车行驶系统由车架、车桥、悬架和车轮组成，绝大部分汽车采用轮式行驶系统。</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）履带式汽车行驶系统。履带可以减少汽车对地面的比压，控制汽车下陷，履刺还能加强履带与地面之间的相互作用，增加汽车的附着力，提高通过性，主要用于在雪地或沼泽地带行驶的汽车。</a:t>
            </a:r>
            <a:endParaRPr lang="en-US" altLang="zh-CN" sz="2400" dirty="0">
              <a:latin typeface="+mn-ea"/>
            </a:endParaRPr>
          </a:p>
          <a:p>
            <a:pPr indent="576000" algn="just">
              <a:spcAft>
                <a:spcPts val="600"/>
              </a:spcAft>
            </a:pPr>
            <a:r>
              <a:rPr lang="zh-CN" altLang="en-US" sz="2400" dirty="0">
                <a:latin typeface="+mn-ea"/>
              </a:rPr>
              <a:t>①半履带式：汽车的后桥采用履带式，前桥用车轮。</a:t>
            </a:r>
            <a:endParaRPr lang="en-US" altLang="zh-CN" sz="2400" dirty="0">
              <a:latin typeface="+mn-ea"/>
            </a:endParaRPr>
          </a:p>
          <a:p>
            <a:pPr indent="576000" algn="just">
              <a:spcAft>
                <a:spcPts val="600"/>
              </a:spcAft>
            </a:pPr>
            <a:r>
              <a:rPr lang="zh-CN" altLang="en-US" sz="2400" dirty="0">
                <a:latin typeface="+mn-ea"/>
              </a:rPr>
              <a:t>②全履带式：前、后桥都用履带。</a:t>
            </a:r>
            <a:endParaRPr lang="en-US" altLang="zh-CN" sz="2400" dirty="0">
              <a:latin typeface="+mn-ea"/>
            </a:endParaRPr>
          </a:p>
          <a:p>
            <a:pPr indent="576000" algn="just">
              <a:spcAft>
                <a:spcPts val="600"/>
              </a:spcAft>
            </a:pPr>
            <a:r>
              <a:rPr lang="zh-CN" altLang="en-US" sz="2400" dirty="0">
                <a:latin typeface="+mn-ea"/>
              </a:rPr>
              <a:t>③车轮履带式：前、后桥既可装车轮，也可装履带。</a:t>
            </a:r>
          </a:p>
        </p:txBody>
      </p:sp>
    </p:spTree>
    <p:extLst>
      <p:ext uri="{BB962C8B-B14F-4D97-AF65-F5344CB8AC3E}">
        <p14:creationId xmlns:p14="http://schemas.microsoft.com/office/powerpoint/2010/main" val="13719858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643D9BC-D18B-461E-C930-72FBAD9763FB}"/>
              </a:ext>
            </a:extLst>
          </p:cNvPr>
          <p:cNvSpPr txBox="1"/>
          <p:nvPr/>
        </p:nvSpPr>
        <p:spPr>
          <a:xfrm>
            <a:off x="840000" y="1997839"/>
            <a:ext cx="10512000" cy="2862322"/>
          </a:xfrm>
          <a:prstGeom prst="rect">
            <a:avLst/>
          </a:prstGeom>
          <a:noFill/>
        </p:spPr>
        <p:txBody>
          <a:bodyPr wrap="square" rtlCol="0">
            <a:spAutoFit/>
          </a:bodyPr>
          <a:lstStyle/>
          <a:p>
            <a:pPr indent="576000" algn="just">
              <a:spcAft>
                <a:spcPts val="600"/>
              </a:spcAft>
            </a:pPr>
            <a:r>
              <a:rPr lang="zh-CN" altLang="en-US" sz="2600" b="1" dirty="0">
                <a:latin typeface="+mn-ea"/>
              </a:rPr>
              <a:t>二、离合器</a:t>
            </a:r>
            <a:endParaRPr lang="en-US" altLang="zh-CN" sz="2600" b="1" dirty="0">
              <a:latin typeface="+mn-ea"/>
            </a:endParaRPr>
          </a:p>
          <a:p>
            <a:pPr indent="576000" algn="just">
              <a:spcAft>
                <a:spcPts val="600"/>
              </a:spcAft>
            </a:pPr>
            <a:r>
              <a:rPr lang="zh-CN" altLang="en-US" sz="2400" dirty="0">
                <a:latin typeface="+mn-ea"/>
              </a:rPr>
              <a:t>离合器位于发动机与变速器之间，是汽车传动系统中直接与发动机相联系的总成，用来切断和实现发动机对传动系统的动力传递。在汽车机械式传动系统中广泛采用摩擦式离合器。</a:t>
            </a:r>
            <a:endParaRPr lang="en-US" altLang="zh-CN" sz="2400" dirty="0">
              <a:latin typeface="+mn-ea"/>
            </a:endParaRPr>
          </a:p>
          <a:p>
            <a:pPr indent="576000" algn="just">
              <a:spcAft>
                <a:spcPts val="600"/>
              </a:spcAft>
            </a:pPr>
            <a:r>
              <a:rPr lang="zh-CN" altLang="en-US" sz="2400" dirty="0">
                <a:latin typeface="+mn-ea"/>
              </a:rPr>
              <a:t>当驾驶员踩下离合器踏板后，切断了从发动机传递到变速器</a:t>
            </a:r>
            <a:r>
              <a:rPr lang="en-US" altLang="zh-CN" sz="2400" dirty="0">
                <a:latin typeface="+mn-ea"/>
              </a:rPr>
              <a:t>/</a:t>
            </a:r>
            <a:r>
              <a:rPr lang="zh-CN" altLang="en-US" sz="2400" dirty="0">
                <a:latin typeface="+mn-ea"/>
              </a:rPr>
              <a:t>驱动桥的动力。随着驾驶员慢慢抬起离合器踏板，离合器将发动机和变速器</a:t>
            </a:r>
            <a:r>
              <a:rPr lang="en-US" altLang="zh-CN" sz="2400" dirty="0">
                <a:latin typeface="+mn-ea"/>
              </a:rPr>
              <a:t>/</a:t>
            </a:r>
            <a:r>
              <a:rPr lang="zh-CN" altLang="en-US" sz="2400" dirty="0">
                <a:latin typeface="+mn-ea"/>
              </a:rPr>
              <a:t>驱动桥逐渐连接起来，车辆开始移动。</a:t>
            </a:r>
          </a:p>
        </p:txBody>
      </p:sp>
    </p:spTree>
    <p:extLst>
      <p:ext uri="{BB962C8B-B14F-4D97-AF65-F5344CB8AC3E}">
        <p14:creationId xmlns:p14="http://schemas.microsoft.com/office/powerpoint/2010/main" val="325779720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61DB545-E2A3-B339-1230-F522C0E01B02}"/>
              </a:ext>
            </a:extLst>
          </p:cNvPr>
          <p:cNvSpPr txBox="1"/>
          <p:nvPr/>
        </p:nvSpPr>
        <p:spPr>
          <a:xfrm>
            <a:off x="840000" y="1790090"/>
            <a:ext cx="10512000" cy="3277820"/>
          </a:xfrm>
          <a:prstGeom prst="rect">
            <a:avLst/>
          </a:prstGeom>
          <a:noFill/>
        </p:spPr>
        <p:txBody>
          <a:bodyPr wrap="square" rtlCol="0">
            <a:spAutoFit/>
          </a:bodyPr>
          <a:lstStyle/>
          <a:p>
            <a:pPr indent="576000" algn="just">
              <a:spcAft>
                <a:spcPts val="600"/>
              </a:spcAft>
            </a:pPr>
            <a:r>
              <a:rPr lang="zh-CN" altLang="en-US" sz="2600" b="1" dirty="0">
                <a:latin typeface="+mn-ea"/>
              </a:rPr>
              <a:t>二、汽车车桥</a:t>
            </a:r>
            <a:endParaRPr lang="en-US" altLang="zh-CN" sz="2600" b="1" dirty="0">
              <a:latin typeface="+mn-ea"/>
            </a:endParaRPr>
          </a:p>
          <a:p>
            <a:pPr indent="576000" algn="just">
              <a:spcAft>
                <a:spcPts val="600"/>
              </a:spcAft>
            </a:pPr>
            <a:r>
              <a:rPr lang="zh-CN" altLang="en-US" sz="2400" dirty="0">
                <a:latin typeface="+mn-ea"/>
              </a:rPr>
              <a:t>车桥通过悬架与车架（或承载式车身）相连，两端安装车轮，用来传递车架（或承载式车身）与车轮之间各方向的作用力及其力矩。车桥按悬架结构的不同可分为整体式和断开式两种；按车轮所起作用的不同可分为转向桥、驱动桥、转向驱动桥和支撑桥。</a:t>
            </a:r>
            <a:endParaRPr lang="en-US" altLang="zh-CN" sz="2400" dirty="0">
              <a:latin typeface="+mn-ea"/>
            </a:endParaRPr>
          </a:p>
          <a:p>
            <a:pPr indent="576000" algn="just">
              <a:spcAft>
                <a:spcPts val="600"/>
              </a:spcAft>
            </a:pPr>
            <a:r>
              <a:rPr lang="en-US" altLang="zh-CN" sz="2400" b="1" dirty="0">
                <a:latin typeface="+mn-ea"/>
              </a:rPr>
              <a:t>1.</a:t>
            </a:r>
            <a:r>
              <a:rPr lang="zh-CN" altLang="en-US" sz="2400" b="1" dirty="0">
                <a:latin typeface="+mn-ea"/>
              </a:rPr>
              <a:t>转向桥</a:t>
            </a:r>
            <a:endParaRPr lang="en-US" altLang="zh-CN" sz="2400" b="1" dirty="0">
              <a:latin typeface="+mn-ea"/>
            </a:endParaRPr>
          </a:p>
          <a:p>
            <a:pPr indent="576000" algn="just">
              <a:spcAft>
                <a:spcPts val="600"/>
              </a:spcAft>
            </a:pPr>
            <a:r>
              <a:rPr lang="zh-CN" altLang="en-US" sz="2400" dirty="0">
                <a:latin typeface="+mn-ea"/>
              </a:rPr>
              <a:t>转向桥的结构比转向驱动桥简单，非断开式转向桥主要由前梁、转向节和主销等组成。</a:t>
            </a:r>
          </a:p>
        </p:txBody>
      </p:sp>
    </p:spTree>
    <p:extLst>
      <p:ext uri="{BB962C8B-B14F-4D97-AF65-F5344CB8AC3E}">
        <p14:creationId xmlns:p14="http://schemas.microsoft.com/office/powerpoint/2010/main" val="2695795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4B22E9B-299E-2CD1-3D53-543EF9DEF534}"/>
              </a:ext>
            </a:extLst>
          </p:cNvPr>
          <p:cNvSpPr txBox="1"/>
          <p:nvPr/>
        </p:nvSpPr>
        <p:spPr>
          <a:xfrm>
            <a:off x="761342" y="1790090"/>
            <a:ext cx="4656232" cy="3277820"/>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转向驱动桥</a:t>
            </a:r>
            <a:endParaRPr lang="en-US" altLang="zh-CN" sz="2400" b="1" dirty="0">
              <a:latin typeface="+mn-ea"/>
            </a:endParaRPr>
          </a:p>
          <a:p>
            <a:pPr indent="576000" algn="just">
              <a:spcAft>
                <a:spcPts val="600"/>
              </a:spcAft>
            </a:pPr>
            <a:r>
              <a:rPr lang="zh-CN" altLang="en-US" sz="2400" dirty="0">
                <a:latin typeface="+mn-ea"/>
              </a:rPr>
              <a:t>许多轿车和全轮驱动越野车的前桥既是转向桥又是驱动桥，称为转向驱动桥（图</a:t>
            </a:r>
            <a:r>
              <a:rPr lang="en-US" altLang="zh-CN" sz="2400" dirty="0">
                <a:latin typeface="+mn-ea"/>
              </a:rPr>
              <a:t>4-3-1</a:t>
            </a:r>
            <a:r>
              <a:rPr lang="zh-CN" altLang="en-US" sz="2400" dirty="0">
                <a:latin typeface="+mn-ea"/>
              </a:rPr>
              <a:t>）。</a:t>
            </a:r>
            <a:endParaRPr lang="en-US" altLang="zh-CN" sz="2400" dirty="0">
              <a:latin typeface="+mn-ea"/>
            </a:endParaRPr>
          </a:p>
          <a:p>
            <a:pPr indent="576000" algn="just">
              <a:spcAft>
                <a:spcPts val="600"/>
              </a:spcAft>
            </a:pPr>
            <a:r>
              <a:rPr lang="en-US" altLang="zh-CN" sz="2400" b="1" dirty="0">
                <a:latin typeface="+mn-ea"/>
              </a:rPr>
              <a:t>3.</a:t>
            </a:r>
            <a:r>
              <a:rPr lang="zh-CN" altLang="en-US" sz="2400" b="1" dirty="0">
                <a:latin typeface="+mn-ea"/>
              </a:rPr>
              <a:t>支撑桥</a:t>
            </a:r>
            <a:endParaRPr lang="en-US" altLang="zh-CN" sz="2400" b="1" dirty="0">
              <a:latin typeface="+mn-ea"/>
            </a:endParaRPr>
          </a:p>
          <a:p>
            <a:pPr indent="576000" algn="just">
              <a:spcAft>
                <a:spcPts val="600"/>
              </a:spcAft>
            </a:pPr>
            <a:r>
              <a:rPr lang="zh-CN" altLang="en-US" sz="2400" dirty="0">
                <a:latin typeface="+mn-ea"/>
              </a:rPr>
              <a:t>既无转向功能又无驱动功能的桥称为支撑桥。前置前驱轿车的后桥为典型的支撑桥。</a:t>
            </a:r>
          </a:p>
        </p:txBody>
      </p:sp>
      <p:pic>
        <p:nvPicPr>
          <p:cNvPr id="5" name="图片 4">
            <a:extLst>
              <a:ext uri="{FF2B5EF4-FFF2-40B4-BE49-F238E27FC236}">
                <a16:creationId xmlns:a16="http://schemas.microsoft.com/office/drawing/2014/main" id="{3C756E89-E7C6-E00F-706A-3FA0491D59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8277" y="719476"/>
            <a:ext cx="5952381" cy="5419048"/>
          </a:xfrm>
          <a:prstGeom prst="rect">
            <a:avLst/>
          </a:prstGeom>
        </p:spPr>
      </p:pic>
    </p:spTree>
    <p:extLst>
      <p:ext uri="{BB962C8B-B14F-4D97-AF65-F5344CB8AC3E}">
        <p14:creationId xmlns:p14="http://schemas.microsoft.com/office/powerpoint/2010/main" val="1156215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CA50DBD-2A3F-66E7-F530-2AD7EAFF170B}"/>
              </a:ext>
            </a:extLst>
          </p:cNvPr>
          <p:cNvSpPr txBox="1"/>
          <p:nvPr/>
        </p:nvSpPr>
        <p:spPr>
          <a:xfrm>
            <a:off x="840000" y="521110"/>
            <a:ext cx="10512000" cy="2800767"/>
          </a:xfrm>
          <a:prstGeom prst="rect">
            <a:avLst/>
          </a:prstGeom>
          <a:noFill/>
        </p:spPr>
        <p:txBody>
          <a:bodyPr wrap="square" rtlCol="0">
            <a:spAutoFit/>
          </a:bodyPr>
          <a:lstStyle/>
          <a:p>
            <a:pPr indent="576000" algn="just">
              <a:spcAft>
                <a:spcPts val="600"/>
              </a:spcAft>
            </a:pPr>
            <a:r>
              <a:rPr lang="zh-CN" altLang="en-US" sz="2400" b="1" dirty="0">
                <a:latin typeface="+mn-ea"/>
              </a:rPr>
              <a:t>三、四轮定位和轮胎动平衡</a:t>
            </a:r>
            <a:endParaRPr lang="en-US" altLang="zh-CN" sz="2400" b="1" dirty="0">
              <a:latin typeface="+mn-ea"/>
            </a:endParaRPr>
          </a:p>
          <a:p>
            <a:pPr indent="576000" algn="just">
              <a:spcAft>
                <a:spcPts val="600"/>
              </a:spcAft>
            </a:pPr>
            <a:r>
              <a:rPr lang="zh-CN" altLang="en-US" sz="2300" b="1" dirty="0">
                <a:latin typeface="+mn-ea"/>
              </a:rPr>
              <a:t>（一）转向轮定位的功用和定位参数</a:t>
            </a:r>
            <a:endParaRPr lang="en-US" altLang="zh-CN" sz="2300" b="1" dirty="0">
              <a:latin typeface="+mn-ea"/>
            </a:endParaRPr>
          </a:p>
          <a:p>
            <a:pPr indent="576000" algn="just">
              <a:spcAft>
                <a:spcPts val="600"/>
              </a:spcAft>
            </a:pPr>
            <a:r>
              <a:rPr lang="zh-CN" altLang="en-US" sz="2200" dirty="0">
                <a:latin typeface="+mn-ea"/>
              </a:rPr>
              <a:t>（</a:t>
            </a:r>
            <a:r>
              <a:rPr lang="en-US" altLang="zh-CN" sz="2200" dirty="0">
                <a:latin typeface="+mn-ea"/>
              </a:rPr>
              <a:t>1</a:t>
            </a:r>
            <a:r>
              <a:rPr lang="zh-CN" altLang="en-US" sz="2200" dirty="0">
                <a:latin typeface="+mn-ea"/>
              </a:rPr>
              <a:t>）转向轮定位的功用：保证转向后轮、转向前轮可以自动回正。</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2</a:t>
            </a:r>
            <a:r>
              <a:rPr lang="zh-CN" altLang="en-US" sz="2200" dirty="0">
                <a:latin typeface="+mn-ea"/>
              </a:rPr>
              <a:t>）转向轮的定位参数：主销后倾角、主销内倾角、前轮外倾角、前轮前束。</a:t>
            </a:r>
            <a:endParaRPr lang="en-US" altLang="zh-CN" sz="2200" dirty="0">
              <a:latin typeface="+mn-ea"/>
            </a:endParaRPr>
          </a:p>
          <a:p>
            <a:pPr indent="576000" algn="just">
              <a:spcAft>
                <a:spcPts val="600"/>
              </a:spcAft>
            </a:pPr>
            <a:r>
              <a:rPr lang="en-US" altLang="zh-CN" sz="2200" dirty="0">
                <a:latin typeface="+mn-ea"/>
              </a:rPr>
              <a:t>1</a:t>
            </a:r>
            <a:r>
              <a:rPr lang="zh-CN" altLang="en-US" sz="2200" dirty="0">
                <a:latin typeface="+mn-ea"/>
              </a:rPr>
              <a:t>）主销后倾角</a:t>
            </a:r>
            <a:r>
              <a:rPr lang="en-US" altLang="zh-CN" sz="2200" dirty="0">
                <a:latin typeface="+mn-ea"/>
              </a:rPr>
              <a:t>γ</a:t>
            </a:r>
            <a:r>
              <a:rPr lang="zh-CN" altLang="en-US" sz="2200" dirty="0">
                <a:latin typeface="+mn-ea"/>
              </a:rPr>
              <a:t>：主销有一定的后倾角，使主销延长线与地面的交点</a:t>
            </a:r>
            <a:r>
              <a:rPr lang="en-US" altLang="zh-CN" sz="2200" dirty="0">
                <a:latin typeface="+mn-ea"/>
              </a:rPr>
              <a:t>a</a:t>
            </a:r>
            <a:r>
              <a:rPr lang="zh-CN" altLang="en-US" sz="2200" dirty="0">
                <a:latin typeface="+mn-ea"/>
              </a:rPr>
              <a:t>向前偏移了一段距离</a:t>
            </a:r>
            <a:r>
              <a:rPr lang="en-US" altLang="zh-CN" sz="2200" dirty="0">
                <a:latin typeface="+mn-ea"/>
              </a:rPr>
              <a:t>l</a:t>
            </a:r>
            <a:r>
              <a:rPr lang="zh-CN" altLang="en-US" sz="2200" dirty="0">
                <a:latin typeface="+mn-ea"/>
              </a:rPr>
              <a:t>，转向后地面作用在车轮上的侧向力</a:t>
            </a:r>
            <a:r>
              <a:rPr lang="en-US" altLang="zh-CN" sz="2200" dirty="0">
                <a:latin typeface="+mn-ea"/>
              </a:rPr>
              <a:t>F</a:t>
            </a:r>
            <a:r>
              <a:rPr lang="en-US" altLang="zh-CN" sz="2200" baseline="-25000" dirty="0">
                <a:latin typeface="+mn-ea"/>
              </a:rPr>
              <a:t>Y</a:t>
            </a:r>
            <a:r>
              <a:rPr lang="zh-CN" altLang="en-US" sz="2200" dirty="0">
                <a:latin typeface="+mn-ea"/>
              </a:rPr>
              <a:t>对主销形成一个转矩，该转矩具有使前轮回正的作用（图</a:t>
            </a:r>
            <a:r>
              <a:rPr lang="en-US" altLang="zh-CN" sz="2200" dirty="0">
                <a:latin typeface="+mn-ea"/>
              </a:rPr>
              <a:t>4-3-2</a:t>
            </a:r>
            <a:r>
              <a:rPr lang="zh-CN" altLang="en-US" sz="2200" dirty="0">
                <a:latin typeface="+mn-ea"/>
              </a:rPr>
              <a:t>）。</a:t>
            </a:r>
          </a:p>
        </p:txBody>
      </p:sp>
      <p:pic>
        <p:nvPicPr>
          <p:cNvPr id="5" name="图片 4">
            <a:extLst>
              <a:ext uri="{FF2B5EF4-FFF2-40B4-BE49-F238E27FC236}">
                <a16:creationId xmlns:a16="http://schemas.microsoft.com/office/drawing/2014/main" id="{6F608BA0-43BE-FF1D-6E8E-6D9AAAB962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8688" y="3429000"/>
            <a:ext cx="4634623" cy="3230649"/>
          </a:xfrm>
          <a:prstGeom prst="rect">
            <a:avLst/>
          </a:prstGeom>
        </p:spPr>
      </p:pic>
    </p:spTree>
    <p:extLst>
      <p:ext uri="{BB962C8B-B14F-4D97-AF65-F5344CB8AC3E}">
        <p14:creationId xmlns:p14="http://schemas.microsoft.com/office/powerpoint/2010/main" val="234563440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13726D2-15D9-B705-BF0D-D282FFBF4D0E}"/>
              </a:ext>
            </a:extLst>
          </p:cNvPr>
          <p:cNvSpPr txBox="1"/>
          <p:nvPr/>
        </p:nvSpPr>
        <p:spPr>
          <a:xfrm>
            <a:off x="840000" y="678425"/>
            <a:ext cx="10512000" cy="1800493"/>
          </a:xfrm>
          <a:prstGeom prst="rect">
            <a:avLst/>
          </a:prstGeom>
          <a:noFill/>
        </p:spPr>
        <p:txBody>
          <a:bodyPr wrap="square" rtlCol="0">
            <a:spAutoFit/>
          </a:bodyPr>
          <a:lstStyle/>
          <a:p>
            <a:pPr indent="576000" algn="just">
              <a:spcAft>
                <a:spcPts val="600"/>
              </a:spcAft>
            </a:pPr>
            <a:r>
              <a:rPr lang="en-US" altLang="zh-CN" sz="2400" dirty="0">
                <a:latin typeface="+mn-ea"/>
              </a:rPr>
              <a:t>2</a:t>
            </a:r>
            <a:r>
              <a:rPr lang="zh-CN" altLang="en-US" sz="2400" dirty="0">
                <a:latin typeface="+mn-ea"/>
              </a:rPr>
              <a:t>）主销内倾角</a:t>
            </a:r>
            <a:r>
              <a:rPr lang="en-US" altLang="zh-CN" sz="2400" dirty="0">
                <a:latin typeface="+mn-ea"/>
              </a:rPr>
              <a:t>β</a:t>
            </a:r>
            <a:r>
              <a:rPr lang="zh-CN" altLang="en-US" sz="2400" dirty="0">
                <a:latin typeface="+mn-ea"/>
              </a:rPr>
              <a:t>（图</a:t>
            </a:r>
            <a:r>
              <a:rPr lang="en-US" altLang="zh-CN" sz="2400" dirty="0">
                <a:latin typeface="+mn-ea"/>
              </a:rPr>
              <a:t>4-3-3</a:t>
            </a:r>
            <a:r>
              <a:rPr lang="zh-CN" altLang="en-US" sz="2400" dirty="0">
                <a:latin typeface="+mn-ea"/>
              </a:rPr>
              <a:t>）。</a:t>
            </a:r>
            <a:endParaRPr lang="en-US" altLang="zh-CN" sz="2400" dirty="0">
              <a:latin typeface="+mn-ea"/>
            </a:endParaRPr>
          </a:p>
          <a:p>
            <a:pPr indent="576000" algn="just">
              <a:spcAft>
                <a:spcPts val="600"/>
              </a:spcAft>
            </a:pPr>
            <a:r>
              <a:rPr lang="zh-CN" altLang="en-US" sz="2400" dirty="0">
                <a:latin typeface="+mn-ea"/>
              </a:rPr>
              <a:t>①使前轮自动回正；</a:t>
            </a:r>
            <a:endParaRPr lang="en-US" altLang="zh-CN" sz="2400" dirty="0">
              <a:latin typeface="+mn-ea"/>
            </a:endParaRPr>
          </a:p>
          <a:p>
            <a:pPr indent="576000" algn="just">
              <a:spcAft>
                <a:spcPts val="600"/>
              </a:spcAft>
            </a:pPr>
            <a:r>
              <a:rPr lang="en-US" altLang="zh-CN" sz="2400" dirty="0">
                <a:latin typeface="+mn-ea"/>
              </a:rPr>
              <a:t>②</a:t>
            </a:r>
            <a:r>
              <a:rPr lang="zh-CN" altLang="en-US" sz="2400" dirty="0">
                <a:latin typeface="+mn-ea"/>
              </a:rPr>
              <a:t>使转向操纵轻便；</a:t>
            </a:r>
            <a:endParaRPr lang="en-US" altLang="zh-CN" sz="2400" dirty="0">
              <a:latin typeface="+mn-ea"/>
            </a:endParaRPr>
          </a:p>
          <a:p>
            <a:pPr indent="576000" algn="just">
              <a:spcAft>
                <a:spcPts val="600"/>
              </a:spcAft>
            </a:pPr>
            <a:r>
              <a:rPr lang="en-US" altLang="zh-CN" sz="2400" dirty="0">
                <a:latin typeface="+mn-ea"/>
              </a:rPr>
              <a:t>③</a:t>
            </a:r>
            <a:r>
              <a:rPr lang="zh-CN" altLang="en-US" sz="2400" dirty="0">
                <a:latin typeface="+mn-ea"/>
              </a:rPr>
              <a:t>减小转向盘上的冲击力。</a:t>
            </a:r>
          </a:p>
        </p:txBody>
      </p:sp>
      <p:pic>
        <p:nvPicPr>
          <p:cNvPr id="5" name="图片 4">
            <a:extLst>
              <a:ext uri="{FF2B5EF4-FFF2-40B4-BE49-F238E27FC236}">
                <a16:creationId xmlns:a16="http://schemas.microsoft.com/office/drawing/2014/main" id="{9B25A545-0E9C-050C-1776-3C0CC0D2A8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1714" y="2512908"/>
            <a:ext cx="7428571" cy="3666667"/>
          </a:xfrm>
          <a:prstGeom prst="rect">
            <a:avLst/>
          </a:prstGeom>
        </p:spPr>
      </p:pic>
    </p:spTree>
    <p:extLst>
      <p:ext uri="{BB962C8B-B14F-4D97-AF65-F5344CB8AC3E}">
        <p14:creationId xmlns:p14="http://schemas.microsoft.com/office/powerpoint/2010/main" val="90757429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EBC30BE-F0CE-7234-6218-835B3D4C4A74}"/>
              </a:ext>
            </a:extLst>
          </p:cNvPr>
          <p:cNvSpPr txBox="1"/>
          <p:nvPr/>
        </p:nvSpPr>
        <p:spPr>
          <a:xfrm>
            <a:off x="839999" y="891277"/>
            <a:ext cx="10512000" cy="1800493"/>
          </a:xfrm>
          <a:prstGeom prst="rect">
            <a:avLst/>
          </a:prstGeom>
          <a:noFill/>
        </p:spPr>
        <p:txBody>
          <a:bodyPr wrap="square" rtlCol="0">
            <a:spAutoFit/>
          </a:bodyPr>
          <a:lstStyle/>
          <a:p>
            <a:pPr indent="576000" algn="just">
              <a:spcAft>
                <a:spcPts val="600"/>
              </a:spcAft>
            </a:pPr>
            <a:r>
              <a:rPr lang="en-US" altLang="zh-CN" sz="2400" dirty="0">
                <a:latin typeface="+mn-ea"/>
              </a:rPr>
              <a:t>3</a:t>
            </a:r>
            <a:r>
              <a:rPr lang="zh-CN" altLang="en-US" sz="2400" dirty="0">
                <a:latin typeface="+mn-ea"/>
              </a:rPr>
              <a:t>）前轮外倾角</a:t>
            </a:r>
            <a:r>
              <a:rPr lang="en-US" altLang="zh-CN" sz="2400" dirty="0">
                <a:latin typeface="+mn-ea"/>
              </a:rPr>
              <a:t>α</a:t>
            </a:r>
            <a:r>
              <a:rPr lang="zh-CN" altLang="en-US" sz="2400" dirty="0">
                <a:latin typeface="+mn-ea"/>
              </a:rPr>
              <a:t>（图</a:t>
            </a:r>
            <a:r>
              <a:rPr lang="en-US" altLang="zh-CN" sz="2400" dirty="0">
                <a:latin typeface="+mn-ea"/>
              </a:rPr>
              <a:t>4-3-4</a:t>
            </a:r>
            <a:r>
              <a:rPr lang="zh-CN" altLang="en-US" sz="2400" dirty="0">
                <a:latin typeface="+mn-ea"/>
              </a:rPr>
              <a:t>）。</a:t>
            </a:r>
            <a:endParaRPr lang="en-US" altLang="zh-CN" sz="2400" dirty="0">
              <a:latin typeface="+mn-ea"/>
            </a:endParaRPr>
          </a:p>
          <a:p>
            <a:pPr indent="576000" algn="just">
              <a:spcAft>
                <a:spcPts val="600"/>
              </a:spcAft>
            </a:pPr>
            <a:r>
              <a:rPr lang="zh-CN" altLang="en-US" sz="2400" dirty="0">
                <a:latin typeface="+mn-ea"/>
              </a:rPr>
              <a:t>①防止车轮出现内倾；</a:t>
            </a:r>
            <a:endParaRPr lang="en-US" altLang="zh-CN" sz="2400" dirty="0">
              <a:latin typeface="+mn-ea"/>
            </a:endParaRPr>
          </a:p>
          <a:p>
            <a:pPr indent="576000" algn="just">
              <a:spcAft>
                <a:spcPts val="600"/>
              </a:spcAft>
            </a:pPr>
            <a:r>
              <a:rPr lang="zh-CN" altLang="en-US" sz="2400" dirty="0">
                <a:latin typeface="+mn-ea"/>
              </a:rPr>
              <a:t>②减少轮毂外侧小轴承的受力，防止轮胎向外滑脱；</a:t>
            </a:r>
            <a:endParaRPr lang="en-US" altLang="zh-CN" sz="2400" dirty="0">
              <a:latin typeface="+mn-ea"/>
            </a:endParaRPr>
          </a:p>
          <a:p>
            <a:pPr indent="576000" algn="just">
              <a:spcAft>
                <a:spcPts val="600"/>
              </a:spcAft>
            </a:pPr>
            <a:r>
              <a:rPr lang="zh-CN" altLang="en-US" sz="2400" dirty="0">
                <a:latin typeface="+mn-ea"/>
              </a:rPr>
              <a:t>③便于与拱形路面接触。</a:t>
            </a:r>
          </a:p>
        </p:txBody>
      </p:sp>
      <p:pic>
        <p:nvPicPr>
          <p:cNvPr id="5" name="图片 4">
            <a:extLst>
              <a:ext uri="{FF2B5EF4-FFF2-40B4-BE49-F238E27FC236}">
                <a16:creationId xmlns:a16="http://schemas.microsoft.com/office/drawing/2014/main" id="{E13C4A67-77CA-0C1D-B3F5-591FA3DC78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2189" y="2919104"/>
            <a:ext cx="9047619" cy="3047619"/>
          </a:xfrm>
          <a:prstGeom prst="rect">
            <a:avLst/>
          </a:prstGeom>
        </p:spPr>
      </p:pic>
    </p:spTree>
    <p:extLst>
      <p:ext uri="{BB962C8B-B14F-4D97-AF65-F5344CB8AC3E}">
        <p14:creationId xmlns:p14="http://schemas.microsoft.com/office/powerpoint/2010/main" val="160591047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66131CF-E18A-040F-9551-941380BA814D}"/>
              </a:ext>
            </a:extLst>
          </p:cNvPr>
          <p:cNvSpPr txBox="1"/>
          <p:nvPr/>
        </p:nvSpPr>
        <p:spPr>
          <a:xfrm>
            <a:off x="840000" y="1019290"/>
            <a:ext cx="10512000" cy="1200329"/>
          </a:xfrm>
          <a:prstGeom prst="rect">
            <a:avLst/>
          </a:prstGeom>
          <a:noFill/>
        </p:spPr>
        <p:txBody>
          <a:bodyPr wrap="square" rtlCol="0">
            <a:spAutoFit/>
          </a:bodyPr>
          <a:lstStyle/>
          <a:p>
            <a:pPr indent="576000" algn="just">
              <a:spcAft>
                <a:spcPts val="600"/>
              </a:spcAft>
            </a:pPr>
            <a:r>
              <a:rPr lang="en-US" altLang="zh-CN" sz="2400" dirty="0">
                <a:latin typeface="+mn-ea"/>
              </a:rPr>
              <a:t>4</a:t>
            </a:r>
            <a:r>
              <a:rPr lang="zh-CN" altLang="en-US" sz="2400" dirty="0">
                <a:latin typeface="+mn-ea"/>
              </a:rPr>
              <a:t>）前轮前束。从俯视图（图</a:t>
            </a:r>
            <a:r>
              <a:rPr lang="en-US" altLang="zh-CN" sz="2400" dirty="0">
                <a:latin typeface="+mn-ea"/>
              </a:rPr>
              <a:t>4-3-5</a:t>
            </a:r>
            <a:r>
              <a:rPr lang="zh-CN" altLang="en-US" sz="2400" dirty="0">
                <a:latin typeface="+mn-ea"/>
              </a:rPr>
              <a:t>）看，两侧前轮最前端的距离</a:t>
            </a:r>
            <a:r>
              <a:rPr lang="en-US" altLang="zh-CN" sz="2400" dirty="0">
                <a:latin typeface="+mn-ea"/>
              </a:rPr>
              <a:t>B</a:t>
            </a:r>
            <a:r>
              <a:rPr lang="zh-CN" altLang="en-US" sz="2400" dirty="0">
                <a:latin typeface="+mn-ea"/>
              </a:rPr>
              <a:t>小于后端的距离</a:t>
            </a:r>
            <a:r>
              <a:rPr lang="en-US" altLang="zh-CN" sz="2400" dirty="0">
                <a:latin typeface="+mn-ea"/>
              </a:rPr>
              <a:t>A</a:t>
            </a:r>
            <a:r>
              <a:rPr lang="zh-CN" altLang="en-US" sz="2400" dirty="0">
                <a:latin typeface="+mn-ea"/>
              </a:rPr>
              <a:t>，（</a:t>
            </a:r>
            <a:r>
              <a:rPr lang="en-US" altLang="zh-CN" sz="2400" dirty="0">
                <a:latin typeface="+mn-ea"/>
              </a:rPr>
              <a:t>A-B</a:t>
            </a:r>
            <a:r>
              <a:rPr lang="zh-CN" altLang="en-US" sz="2400" dirty="0">
                <a:latin typeface="+mn-ea"/>
              </a:rPr>
              <a:t>）称为前轮前束。前轮前束的作用是消除前轮外倾造成的前轮向外滚开的趋势，减轻轮胎磨损。</a:t>
            </a:r>
          </a:p>
        </p:txBody>
      </p:sp>
      <p:pic>
        <p:nvPicPr>
          <p:cNvPr id="5" name="图片 4">
            <a:extLst>
              <a:ext uri="{FF2B5EF4-FFF2-40B4-BE49-F238E27FC236}">
                <a16:creationId xmlns:a16="http://schemas.microsoft.com/office/drawing/2014/main" id="{E82E5CD2-8627-69CE-C81C-DE03D9D47A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2753007"/>
            <a:ext cx="5406524" cy="3528987"/>
          </a:xfrm>
          <a:prstGeom prst="rect">
            <a:avLst/>
          </a:prstGeom>
        </p:spPr>
      </p:pic>
      <p:sp>
        <p:nvSpPr>
          <p:cNvPr id="6" name="文本框 5">
            <a:extLst>
              <a:ext uri="{FF2B5EF4-FFF2-40B4-BE49-F238E27FC236}">
                <a16:creationId xmlns:a16="http://schemas.microsoft.com/office/drawing/2014/main" id="{6533CED0-8834-49A8-D8C0-0FE9187A4A98}"/>
              </a:ext>
            </a:extLst>
          </p:cNvPr>
          <p:cNvSpPr txBox="1"/>
          <p:nvPr/>
        </p:nvSpPr>
        <p:spPr>
          <a:xfrm>
            <a:off x="689476" y="2753007"/>
            <a:ext cx="5406524" cy="2462213"/>
          </a:xfrm>
          <a:prstGeom prst="rect">
            <a:avLst/>
          </a:prstGeom>
          <a:noFill/>
        </p:spPr>
        <p:txBody>
          <a:bodyPr wrap="square" rtlCol="0">
            <a:spAutoFit/>
          </a:bodyPr>
          <a:lstStyle/>
          <a:p>
            <a:pPr indent="576000" algn="just">
              <a:spcAft>
                <a:spcPts val="600"/>
              </a:spcAft>
            </a:pPr>
            <a:r>
              <a:rPr lang="en-US" altLang="zh-CN" sz="2400" dirty="0">
                <a:latin typeface="+mn-ea"/>
              </a:rPr>
              <a:t>5</a:t>
            </a:r>
            <a:r>
              <a:rPr lang="zh-CN" altLang="en-US" sz="2400" dirty="0">
                <a:latin typeface="+mn-ea"/>
              </a:rPr>
              <a:t>）后轮的外倾角和前束。</a:t>
            </a:r>
            <a:endParaRPr lang="en-US" altLang="zh-CN" sz="2400" dirty="0">
              <a:latin typeface="+mn-ea"/>
            </a:endParaRPr>
          </a:p>
          <a:p>
            <a:pPr indent="576000" algn="just">
              <a:spcAft>
                <a:spcPts val="600"/>
              </a:spcAft>
            </a:pPr>
            <a:r>
              <a:rPr lang="zh-CN" altLang="en-US" sz="2400" dirty="0">
                <a:latin typeface="+mn-ea"/>
              </a:rPr>
              <a:t>①后轮的负外倾角可增加车轮接地点的跨度，增加汽车的横向稳定性；</a:t>
            </a:r>
            <a:endParaRPr lang="en-US" altLang="zh-CN" sz="2400" dirty="0">
              <a:latin typeface="+mn-ea"/>
            </a:endParaRPr>
          </a:p>
          <a:p>
            <a:pPr indent="576000" algn="just">
              <a:spcAft>
                <a:spcPts val="600"/>
              </a:spcAft>
            </a:pPr>
            <a:r>
              <a:rPr lang="en-US" altLang="zh-CN" sz="2400" dirty="0">
                <a:latin typeface="+mn-ea"/>
              </a:rPr>
              <a:t>②</a:t>
            </a:r>
            <a:r>
              <a:rPr lang="zh-CN" altLang="en-US" sz="2400" dirty="0">
                <a:latin typeface="+mn-ea"/>
              </a:rPr>
              <a:t>前束可抵消汽车高速行驶且驱动力</a:t>
            </a:r>
            <a:r>
              <a:rPr lang="en-US" altLang="zh-CN" sz="2400" dirty="0">
                <a:latin typeface="+mn-ea"/>
              </a:rPr>
              <a:t>F</a:t>
            </a:r>
            <a:r>
              <a:rPr lang="zh-CN" altLang="en-US" sz="2400" dirty="0">
                <a:latin typeface="+mn-ea"/>
              </a:rPr>
              <a:t>较大时，车轮出现的负前束（前张），减少轮胎的磨损。</a:t>
            </a:r>
          </a:p>
        </p:txBody>
      </p:sp>
    </p:spTree>
    <p:extLst>
      <p:ext uri="{BB962C8B-B14F-4D97-AF65-F5344CB8AC3E}">
        <p14:creationId xmlns:p14="http://schemas.microsoft.com/office/powerpoint/2010/main" val="6451824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0B3E9A0-D81F-B0BA-5565-49C37DF7D30F}"/>
              </a:ext>
            </a:extLst>
          </p:cNvPr>
          <p:cNvSpPr txBox="1"/>
          <p:nvPr/>
        </p:nvSpPr>
        <p:spPr>
          <a:xfrm>
            <a:off x="840000" y="2051700"/>
            <a:ext cx="10512000" cy="2754600"/>
          </a:xfrm>
          <a:prstGeom prst="rect">
            <a:avLst/>
          </a:prstGeom>
          <a:noFill/>
        </p:spPr>
        <p:txBody>
          <a:bodyPr wrap="square" rtlCol="0">
            <a:spAutoFit/>
          </a:bodyPr>
          <a:lstStyle/>
          <a:p>
            <a:pPr indent="576000" algn="just">
              <a:spcAft>
                <a:spcPts val="600"/>
              </a:spcAft>
            </a:pPr>
            <a:r>
              <a:rPr lang="zh-CN" altLang="en-US" sz="2500" b="1" dirty="0">
                <a:latin typeface="+mn-ea"/>
              </a:rPr>
              <a:t>（二）车轮动平衡</a:t>
            </a:r>
            <a:endParaRPr lang="en-US" altLang="zh-CN" sz="2500" b="1" dirty="0">
              <a:latin typeface="+mn-ea"/>
            </a:endParaRPr>
          </a:p>
          <a:p>
            <a:pPr indent="576000" algn="just">
              <a:spcAft>
                <a:spcPts val="600"/>
              </a:spcAft>
            </a:pPr>
            <a:r>
              <a:rPr lang="zh-CN" altLang="en-US" sz="2400" dirty="0">
                <a:latin typeface="+mn-ea"/>
              </a:rPr>
              <a:t>汽车的车轮是由轮胎、轮辋等组成的一个整体。但由于制造、使用不当等原因，这个整体各部分的质量分布可能不是非常均匀。当汽车车轮高速旋转起来后，就会形成车轮动不平衡状态，引起车轮的跳动和偏摆，造成车辆在行驶中车轮抖动、转向盘振动的现象。为了避免或消除已经发生的这种现象，就要使车轮在动态情况下通过增加配重的方法，使车轮校正各边缘部分的平衡，从而使车辆行驶更加平稳。这个校正的过程就是人们常说的动平衡。</a:t>
            </a:r>
          </a:p>
        </p:txBody>
      </p:sp>
    </p:spTree>
    <p:extLst>
      <p:ext uri="{BB962C8B-B14F-4D97-AF65-F5344CB8AC3E}">
        <p14:creationId xmlns:p14="http://schemas.microsoft.com/office/powerpoint/2010/main" val="367953425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6C230F5-7F21-747B-24F9-4DC17535B637}"/>
              </a:ext>
            </a:extLst>
          </p:cNvPr>
          <p:cNvSpPr txBox="1"/>
          <p:nvPr/>
        </p:nvSpPr>
        <p:spPr>
          <a:xfrm>
            <a:off x="840000" y="521110"/>
            <a:ext cx="10512000" cy="1677382"/>
          </a:xfrm>
          <a:prstGeom prst="rect">
            <a:avLst/>
          </a:prstGeom>
          <a:noFill/>
        </p:spPr>
        <p:txBody>
          <a:bodyPr wrap="square" rtlCol="0">
            <a:spAutoFit/>
          </a:bodyPr>
          <a:lstStyle/>
          <a:p>
            <a:pPr indent="576000" algn="just">
              <a:spcAft>
                <a:spcPts val="600"/>
              </a:spcAft>
            </a:pPr>
            <a:r>
              <a:rPr lang="zh-CN" altLang="en-US" sz="2600" b="1" dirty="0">
                <a:latin typeface="+mn-ea"/>
              </a:rPr>
              <a:t>四、车轮与轮胎</a:t>
            </a:r>
            <a:endParaRPr lang="en-US" altLang="zh-CN" sz="2600" b="1" dirty="0">
              <a:latin typeface="+mn-ea"/>
            </a:endParaRPr>
          </a:p>
          <a:p>
            <a:pPr indent="576000" algn="just">
              <a:spcAft>
                <a:spcPts val="600"/>
              </a:spcAft>
            </a:pPr>
            <a:r>
              <a:rPr lang="zh-CN" altLang="en-US" sz="2400" dirty="0">
                <a:latin typeface="+mn-ea"/>
              </a:rPr>
              <a:t>车轮与轮胎又称为车轮总成。车轮与轮胎的功用是支承整车；缓和来自路面的冲击力；产生驱动力、制动力和侧向力；产生回正力矩；承担越障，提高通过性等。</a:t>
            </a:r>
            <a:endParaRPr lang="en-US" altLang="zh-CN" sz="2400" dirty="0">
              <a:latin typeface="+mn-ea"/>
            </a:endParaRPr>
          </a:p>
        </p:txBody>
      </p:sp>
      <p:pic>
        <p:nvPicPr>
          <p:cNvPr id="5" name="图片 4">
            <a:extLst>
              <a:ext uri="{FF2B5EF4-FFF2-40B4-BE49-F238E27FC236}">
                <a16:creationId xmlns:a16="http://schemas.microsoft.com/office/drawing/2014/main" id="{C5409401-EC9B-01E9-7D03-4275D5DE07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4579" y="2198491"/>
            <a:ext cx="5033021" cy="4345450"/>
          </a:xfrm>
          <a:prstGeom prst="rect">
            <a:avLst/>
          </a:prstGeom>
        </p:spPr>
      </p:pic>
      <p:sp>
        <p:nvSpPr>
          <p:cNvPr id="6" name="文本框 5">
            <a:extLst>
              <a:ext uri="{FF2B5EF4-FFF2-40B4-BE49-F238E27FC236}">
                <a16:creationId xmlns:a16="http://schemas.microsoft.com/office/drawing/2014/main" id="{CF6307FB-2061-AAF9-381B-6067F52EBBB7}"/>
              </a:ext>
            </a:extLst>
          </p:cNvPr>
          <p:cNvSpPr txBox="1"/>
          <p:nvPr/>
        </p:nvSpPr>
        <p:spPr>
          <a:xfrm>
            <a:off x="914400" y="2986222"/>
            <a:ext cx="4286864" cy="2769989"/>
          </a:xfrm>
          <a:prstGeom prst="rect">
            <a:avLst/>
          </a:prstGeom>
          <a:noFill/>
        </p:spPr>
        <p:txBody>
          <a:bodyPr wrap="square" rtlCol="0">
            <a:spAutoFit/>
          </a:bodyPr>
          <a:lstStyle/>
          <a:p>
            <a:pPr indent="576000" algn="just">
              <a:spcAft>
                <a:spcPts val="600"/>
              </a:spcAft>
            </a:pPr>
            <a:r>
              <a:rPr lang="zh-CN" altLang="en-US" sz="2500" b="1" dirty="0">
                <a:latin typeface="+mn-ea"/>
              </a:rPr>
              <a:t>（一）车轮</a:t>
            </a:r>
            <a:endParaRPr lang="en-US" altLang="zh-CN" sz="2500" b="1" dirty="0">
              <a:latin typeface="+mn-ea"/>
            </a:endParaRPr>
          </a:p>
          <a:p>
            <a:pPr indent="576000" algn="just">
              <a:spcAft>
                <a:spcPts val="600"/>
              </a:spcAft>
            </a:pPr>
            <a:r>
              <a:rPr lang="zh-CN" altLang="en-US" sz="2400" dirty="0">
                <a:latin typeface="+mn-ea"/>
              </a:rPr>
              <a:t>车轮（图</a:t>
            </a:r>
            <a:r>
              <a:rPr lang="en-US" altLang="zh-CN" sz="2400" dirty="0">
                <a:latin typeface="+mn-ea"/>
              </a:rPr>
              <a:t>4-3-6</a:t>
            </a:r>
            <a:r>
              <a:rPr lang="zh-CN" altLang="en-US" sz="2400" dirty="0">
                <a:latin typeface="+mn-ea"/>
              </a:rPr>
              <a:t>）是介于轮胎和车轴之间承受负荷的旋转组件，主要由轮辋、轮辐和轮毂组成。轮辋用于安装轮胎；轮辐是介于车轴和轮辋之间的支承部分。</a:t>
            </a:r>
          </a:p>
        </p:txBody>
      </p:sp>
    </p:spTree>
    <p:extLst>
      <p:ext uri="{BB962C8B-B14F-4D97-AF65-F5344CB8AC3E}">
        <p14:creationId xmlns:p14="http://schemas.microsoft.com/office/powerpoint/2010/main" val="2965572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5FBD265-DD99-B523-708A-F06D6E27FC05}"/>
              </a:ext>
            </a:extLst>
          </p:cNvPr>
          <p:cNvSpPr txBox="1"/>
          <p:nvPr/>
        </p:nvSpPr>
        <p:spPr>
          <a:xfrm>
            <a:off x="840000" y="471949"/>
            <a:ext cx="10512000" cy="3600986"/>
          </a:xfrm>
          <a:prstGeom prst="rect">
            <a:avLst/>
          </a:prstGeom>
          <a:noFill/>
        </p:spPr>
        <p:txBody>
          <a:bodyPr wrap="square" rtlCol="0">
            <a:spAutoFit/>
          </a:bodyPr>
          <a:lstStyle/>
          <a:p>
            <a:pPr indent="576000" algn="just">
              <a:spcAft>
                <a:spcPts val="600"/>
              </a:spcAft>
            </a:pPr>
            <a:r>
              <a:rPr lang="en-US" altLang="zh-CN" sz="2200" b="1" dirty="0">
                <a:latin typeface="+mn-ea"/>
              </a:rPr>
              <a:t>1.</a:t>
            </a:r>
            <a:r>
              <a:rPr lang="zh-CN" altLang="en-US" sz="2200" b="1" dirty="0">
                <a:latin typeface="+mn-ea"/>
              </a:rPr>
              <a:t>车轮的类型</a:t>
            </a:r>
            <a:endParaRPr lang="en-US" altLang="zh-CN" sz="2200" b="1" dirty="0">
              <a:latin typeface="+mn-ea"/>
            </a:endParaRPr>
          </a:p>
          <a:p>
            <a:pPr indent="576000" algn="just">
              <a:spcAft>
                <a:spcPts val="600"/>
              </a:spcAft>
            </a:pPr>
            <a:r>
              <a:rPr lang="zh-CN" altLang="en-US" sz="2200" dirty="0">
                <a:latin typeface="+mn-ea"/>
              </a:rPr>
              <a:t>按轮辐的构造，车轮可分为辐板式和辐条式两种。按车轴一端安装的轮胎数目，车轮可分为单式车轮和双式车轮。现代汽车的轮辐多种多样，与汽车造型融为一个整体，对整车起到了很好的装饰作用。采用少辐板的轮辐，也有利于制动器的散热。</a:t>
            </a:r>
            <a:endParaRPr lang="en-US" altLang="zh-CN" sz="2200" dirty="0">
              <a:latin typeface="+mn-ea"/>
            </a:endParaRPr>
          </a:p>
          <a:p>
            <a:pPr indent="576000" algn="just">
              <a:spcAft>
                <a:spcPts val="600"/>
              </a:spcAft>
            </a:pPr>
            <a:r>
              <a:rPr lang="en-US" altLang="zh-CN" sz="2200" b="1" dirty="0">
                <a:latin typeface="+mn-ea"/>
              </a:rPr>
              <a:t>2.</a:t>
            </a:r>
            <a:r>
              <a:rPr lang="zh-CN" altLang="en-US" sz="2200" b="1" dirty="0">
                <a:latin typeface="+mn-ea"/>
              </a:rPr>
              <a:t>轮辋</a:t>
            </a:r>
            <a:endParaRPr lang="en-US" altLang="zh-CN" sz="2200" b="1" dirty="0">
              <a:latin typeface="+mn-ea"/>
            </a:endParaRPr>
          </a:p>
          <a:p>
            <a:pPr indent="576000" algn="just">
              <a:spcAft>
                <a:spcPts val="600"/>
              </a:spcAft>
            </a:pPr>
            <a:r>
              <a:rPr lang="zh-CN" altLang="en-US" sz="2200" dirty="0">
                <a:latin typeface="+mn-ea"/>
              </a:rPr>
              <a:t>轮辋可分为深槽轮辋、平底轮辋和对开式轮辋（图</a:t>
            </a:r>
            <a:r>
              <a:rPr lang="en-US" altLang="zh-CN" sz="2200" dirty="0">
                <a:latin typeface="+mn-ea"/>
              </a:rPr>
              <a:t>4-3-7</a:t>
            </a:r>
            <a:r>
              <a:rPr lang="zh-CN" altLang="en-US" sz="2200" dirty="0">
                <a:latin typeface="+mn-ea"/>
              </a:rPr>
              <a:t>）。</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1</a:t>
            </a:r>
            <a:r>
              <a:rPr lang="zh-CN" altLang="en-US" sz="2200" dirty="0">
                <a:latin typeface="+mn-ea"/>
              </a:rPr>
              <a:t>）深槽轮辋：用于轿车和轻型越野车。</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2</a:t>
            </a:r>
            <a:r>
              <a:rPr lang="zh-CN" altLang="en-US" sz="2200" dirty="0">
                <a:latin typeface="+mn-ea"/>
              </a:rPr>
              <a:t>）平底轮辋：用于中型货车。</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3</a:t>
            </a:r>
            <a:r>
              <a:rPr lang="zh-CN" altLang="en-US" sz="2200" dirty="0">
                <a:latin typeface="+mn-ea"/>
              </a:rPr>
              <a:t>）对开式轮辋：用于中、重型越野车。</a:t>
            </a:r>
          </a:p>
        </p:txBody>
      </p:sp>
      <p:pic>
        <p:nvPicPr>
          <p:cNvPr id="5" name="图片 4">
            <a:extLst>
              <a:ext uri="{FF2B5EF4-FFF2-40B4-BE49-F238E27FC236}">
                <a16:creationId xmlns:a16="http://schemas.microsoft.com/office/drawing/2014/main" id="{E69083F5-6426-A65A-A1C8-9566FF9686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2138" y="4072935"/>
            <a:ext cx="6167723" cy="2619378"/>
          </a:xfrm>
          <a:prstGeom prst="rect">
            <a:avLst/>
          </a:prstGeom>
        </p:spPr>
      </p:pic>
    </p:spTree>
    <p:extLst>
      <p:ext uri="{BB962C8B-B14F-4D97-AF65-F5344CB8AC3E}">
        <p14:creationId xmlns:p14="http://schemas.microsoft.com/office/powerpoint/2010/main" val="680857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fade">
                                      <p:cBhvr>
                                        <p:cTn id="16" dur="500"/>
                                        <p:tgtEl>
                                          <p:spTgt spid="3">
                                            <p:txEl>
                                              <p:pRg st="5" end="5"/>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fade">
                                      <p:cBhvr>
                                        <p:cTn id="19" dur="500"/>
                                        <p:tgtEl>
                                          <p:spTgt spid="3">
                                            <p:txEl>
                                              <p:pRg st="6" end="6"/>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FAF0CF1-39F0-F675-1D1C-C9F2A5F0C820}"/>
              </a:ext>
            </a:extLst>
          </p:cNvPr>
          <p:cNvSpPr txBox="1"/>
          <p:nvPr/>
        </p:nvSpPr>
        <p:spPr>
          <a:xfrm>
            <a:off x="840000" y="399200"/>
            <a:ext cx="10512000" cy="2693045"/>
          </a:xfrm>
          <a:prstGeom prst="rect">
            <a:avLst/>
          </a:prstGeom>
          <a:noFill/>
        </p:spPr>
        <p:txBody>
          <a:bodyPr wrap="square" rtlCol="0">
            <a:spAutoFit/>
          </a:bodyPr>
          <a:lstStyle/>
          <a:p>
            <a:pPr indent="576000" algn="just">
              <a:spcAft>
                <a:spcPts val="600"/>
              </a:spcAft>
            </a:pPr>
            <a:r>
              <a:rPr lang="zh-CN" altLang="en-US" sz="2500" b="1" dirty="0">
                <a:latin typeface="+mn-ea"/>
              </a:rPr>
              <a:t>（二）轮胎</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轮胎的作用</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）缓冲减振；</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）与路面相互作用产生驱动力、制动力和侧向力；</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）保证汽车的通过性；</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）承受汽车重力。</a:t>
            </a:r>
          </a:p>
        </p:txBody>
      </p:sp>
      <p:sp>
        <p:nvSpPr>
          <p:cNvPr id="4" name="文本框 3">
            <a:extLst>
              <a:ext uri="{FF2B5EF4-FFF2-40B4-BE49-F238E27FC236}">
                <a16:creationId xmlns:a16="http://schemas.microsoft.com/office/drawing/2014/main" id="{82E10ACF-FF6B-6320-5E03-688B38FF089E}"/>
              </a:ext>
            </a:extLst>
          </p:cNvPr>
          <p:cNvSpPr txBox="1"/>
          <p:nvPr/>
        </p:nvSpPr>
        <p:spPr>
          <a:xfrm>
            <a:off x="840000" y="3092245"/>
            <a:ext cx="6218245" cy="3123932"/>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轮胎的类型和结构</a:t>
            </a:r>
            <a:endParaRPr lang="en-US" altLang="zh-CN" sz="2400" b="1" dirty="0">
              <a:latin typeface="+mn-ea"/>
            </a:endParaRPr>
          </a:p>
          <a:p>
            <a:pPr indent="576000" algn="just">
              <a:spcAft>
                <a:spcPts val="600"/>
              </a:spcAft>
            </a:pPr>
            <a:r>
              <a:rPr lang="zh-CN" altLang="en-US" sz="2400" dirty="0">
                <a:latin typeface="+mn-ea"/>
              </a:rPr>
              <a:t>汽车轮胎按胎体结构不同可分为充气轮胎和实心轮胎。现代汽车绝大多数采用充气轮胎。充气轮胎按组成结构不同，又可分为有内胎轮胎和无内胎轮胎两种。充气轮胎按胎体中帘线排列的方向不同，还可分为普通斜交轮胎和子午线轮胎。轮胎（外胎）各部分的名称结构如图</a:t>
            </a:r>
            <a:r>
              <a:rPr lang="en-US" altLang="zh-CN" sz="2400" dirty="0">
                <a:latin typeface="+mn-ea"/>
              </a:rPr>
              <a:t>4-3-8</a:t>
            </a:r>
            <a:r>
              <a:rPr lang="zh-CN" altLang="en-US" sz="2400" dirty="0">
                <a:latin typeface="+mn-ea"/>
              </a:rPr>
              <a:t>所示。</a:t>
            </a:r>
          </a:p>
        </p:txBody>
      </p:sp>
      <p:pic>
        <p:nvPicPr>
          <p:cNvPr id="6" name="图片 5">
            <a:extLst>
              <a:ext uri="{FF2B5EF4-FFF2-40B4-BE49-F238E27FC236}">
                <a16:creationId xmlns:a16="http://schemas.microsoft.com/office/drawing/2014/main" id="{3FF0DC82-E06C-B0BD-1881-97B570F181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80231" y="2188108"/>
            <a:ext cx="3171769" cy="4511567"/>
          </a:xfrm>
          <a:prstGeom prst="rect">
            <a:avLst/>
          </a:prstGeom>
        </p:spPr>
      </p:pic>
    </p:spTree>
    <p:extLst>
      <p:ext uri="{BB962C8B-B14F-4D97-AF65-F5344CB8AC3E}">
        <p14:creationId xmlns:p14="http://schemas.microsoft.com/office/powerpoint/2010/main" val="2558057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7D6B210-89B1-CE94-14B8-1A68CF74C707}"/>
              </a:ext>
            </a:extLst>
          </p:cNvPr>
          <p:cNvSpPr txBox="1"/>
          <p:nvPr/>
        </p:nvSpPr>
        <p:spPr>
          <a:xfrm>
            <a:off x="840000" y="566678"/>
            <a:ext cx="10512000" cy="5724644"/>
          </a:xfrm>
          <a:prstGeom prst="rect">
            <a:avLst/>
          </a:prstGeom>
          <a:noFill/>
        </p:spPr>
        <p:txBody>
          <a:bodyPr wrap="square" rtlCol="0">
            <a:spAutoFit/>
          </a:bodyPr>
          <a:lstStyle/>
          <a:p>
            <a:pPr indent="576000" algn="just">
              <a:spcAft>
                <a:spcPts val="600"/>
              </a:spcAft>
            </a:pPr>
            <a:r>
              <a:rPr lang="zh-CN" altLang="en-US" sz="2500" b="1" dirty="0">
                <a:latin typeface="+mn-ea"/>
              </a:rPr>
              <a:t>（一）离合器的功用和要求</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离合器的功用</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）传递转矩。在汽车机械式传动系统中，发动机的转矩是利用离合器的摩擦力矩传递给驱动轮的。</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）保证汽车平稳起步。汽车起步前，变速器处于空挡位置（以解除发动机负荷），先起动发动机，发动机已起动并开始正常怠速运转，方可将变速器挂上低挡位使汽车起步。</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）便于换挡。汽车在行驶过程中，为了适应行驶条件的不断变化，变速器经常需要换用不同的挡位工作。</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）防止传动系统过载。汽车紧急制动时，车轮突然急剧降速。有了离合器，当传动系统承受载荷超过离合器所能传递的最大转矩时，离合器即会自动打滑以消除这一危险，从而起到过载保护的作用。</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5</a:t>
            </a:r>
            <a:r>
              <a:rPr lang="zh-CN" altLang="en-US" sz="2400" dirty="0">
                <a:latin typeface="+mn-ea"/>
              </a:rPr>
              <a:t>）减振。大多数离合器上还装有扭转减振器，能减弱发动机和传动系统的扭转振动。</a:t>
            </a:r>
          </a:p>
        </p:txBody>
      </p:sp>
    </p:spTree>
    <p:extLst>
      <p:ext uri="{BB962C8B-B14F-4D97-AF65-F5344CB8AC3E}">
        <p14:creationId xmlns:p14="http://schemas.microsoft.com/office/powerpoint/2010/main" val="154280997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46B60BC-08FB-F44F-28F9-A9D197C47B5C}"/>
              </a:ext>
            </a:extLst>
          </p:cNvPr>
          <p:cNvSpPr txBox="1"/>
          <p:nvPr/>
        </p:nvSpPr>
        <p:spPr>
          <a:xfrm>
            <a:off x="840000" y="845574"/>
            <a:ext cx="10512000" cy="830997"/>
          </a:xfrm>
          <a:prstGeom prst="rect">
            <a:avLst/>
          </a:prstGeom>
          <a:noFill/>
        </p:spPr>
        <p:txBody>
          <a:bodyPr wrap="square" rtlCol="0">
            <a:spAutoFit/>
          </a:bodyPr>
          <a:lstStyle/>
          <a:p>
            <a:pPr indent="576000" algn="just">
              <a:spcAft>
                <a:spcPts val="600"/>
              </a:spcAft>
            </a:pPr>
            <a:r>
              <a:rPr lang="zh-CN" altLang="en-US" sz="2400" dirty="0">
                <a:latin typeface="+mn-ea"/>
              </a:rPr>
              <a:t>轮胎规格标记方法如图</a:t>
            </a:r>
            <a:r>
              <a:rPr lang="en-US" altLang="zh-CN" sz="2400" dirty="0">
                <a:latin typeface="+mn-ea"/>
              </a:rPr>
              <a:t>4-3-9</a:t>
            </a:r>
            <a:r>
              <a:rPr lang="zh-CN" altLang="en-US" sz="2400" dirty="0">
                <a:latin typeface="+mn-ea"/>
              </a:rPr>
              <a:t>所示，轮胎断面高度</a:t>
            </a:r>
            <a:r>
              <a:rPr lang="en-US" altLang="zh-CN" sz="2400" dirty="0">
                <a:latin typeface="+mn-ea"/>
              </a:rPr>
              <a:t>H</a:t>
            </a:r>
            <a:r>
              <a:rPr lang="zh-CN" altLang="en-US" sz="2400" dirty="0">
                <a:latin typeface="+mn-ea"/>
              </a:rPr>
              <a:t>与宽度</a:t>
            </a:r>
            <a:r>
              <a:rPr lang="en-US" altLang="zh-CN" sz="2400" dirty="0">
                <a:latin typeface="+mn-ea"/>
              </a:rPr>
              <a:t>B</a:t>
            </a:r>
            <a:r>
              <a:rPr lang="zh-CN" altLang="en-US" sz="2400" dirty="0">
                <a:latin typeface="+mn-ea"/>
              </a:rPr>
              <a:t>之比以百分数表示，称为轮胎的扁平率。</a:t>
            </a:r>
          </a:p>
        </p:txBody>
      </p:sp>
      <p:pic>
        <p:nvPicPr>
          <p:cNvPr id="5" name="图片 4">
            <a:extLst>
              <a:ext uri="{FF2B5EF4-FFF2-40B4-BE49-F238E27FC236}">
                <a16:creationId xmlns:a16="http://schemas.microsoft.com/office/drawing/2014/main" id="{1E371583-1E22-FCDF-94EE-1C12A47F34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10374" y="1654542"/>
            <a:ext cx="5771252" cy="4357884"/>
          </a:xfrm>
          <a:prstGeom prst="rect">
            <a:avLst/>
          </a:prstGeom>
        </p:spPr>
      </p:pic>
    </p:spTree>
    <p:extLst>
      <p:ext uri="{BB962C8B-B14F-4D97-AF65-F5344CB8AC3E}">
        <p14:creationId xmlns:p14="http://schemas.microsoft.com/office/powerpoint/2010/main" val="266589053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31ED307-DFAC-9D21-3D79-BBBC6FFD3CFF}"/>
              </a:ext>
            </a:extLst>
          </p:cNvPr>
          <p:cNvSpPr txBox="1"/>
          <p:nvPr/>
        </p:nvSpPr>
        <p:spPr>
          <a:xfrm>
            <a:off x="840000" y="1182231"/>
            <a:ext cx="10512000" cy="4493538"/>
          </a:xfrm>
          <a:prstGeom prst="rect">
            <a:avLst/>
          </a:prstGeom>
          <a:noFill/>
        </p:spPr>
        <p:txBody>
          <a:bodyPr wrap="square" rtlCol="0">
            <a:spAutoFit/>
          </a:bodyPr>
          <a:lstStyle/>
          <a:p>
            <a:pPr indent="576000" algn="just">
              <a:spcAft>
                <a:spcPts val="600"/>
              </a:spcAft>
            </a:pPr>
            <a:r>
              <a:rPr lang="zh-CN" altLang="en-US" sz="2600" b="1" dirty="0">
                <a:latin typeface="+mn-ea"/>
              </a:rPr>
              <a:t>五、悬架</a:t>
            </a:r>
            <a:endParaRPr lang="en-US" altLang="zh-CN" sz="2600" b="1" dirty="0">
              <a:latin typeface="+mn-ea"/>
            </a:endParaRPr>
          </a:p>
          <a:p>
            <a:pPr indent="576000" algn="just">
              <a:spcAft>
                <a:spcPts val="600"/>
              </a:spcAft>
            </a:pPr>
            <a:r>
              <a:rPr lang="zh-CN" altLang="en-US" sz="2400" dirty="0">
                <a:latin typeface="+mn-ea"/>
              </a:rPr>
              <a:t>悬架是车架（或承载式车身）与车桥（或车轮）之间的所有传力连接装置的总称。</a:t>
            </a:r>
            <a:endParaRPr lang="en-US" altLang="zh-CN" sz="2400" dirty="0">
              <a:latin typeface="+mn-ea"/>
            </a:endParaRPr>
          </a:p>
          <a:p>
            <a:pPr indent="576000" algn="just">
              <a:spcAft>
                <a:spcPts val="600"/>
              </a:spcAft>
            </a:pPr>
            <a:r>
              <a:rPr lang="zh-CN" altLang="en-US" sz="2500" b="1" dirty="0">
                <a:latin typeface="+mn-ea"/>
              </a:rPr>
              <a:t>（一）悬架的功用和组成</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悬架的功用</a:t>
            </a:r>
            <a:endParaRPr lang="en-US" altLang="zh-CN" sz="2400" b="1" dirty="0">
              <a:latin typeface="+mn-ea"/>
            </a:endParaRPr>
          </a:p>
          <a:p>
            <a:pPr indent="576000" algn="just">
              <a:spcAft>
                <a:spcPts val="600"/>
              </a:spcAft>
            </a:pPr>
            <a:r>
              <a:rPr lang="zh-CN" altLang="en-US" sz="2400" dirty="0">
                <a:latin typeface="+mn-ea"/>
              </a:rPr>
              <a:t>将路面作用于车轮上的垂直反力、纵向反力和侧向反力及这些反力所造成的力矩传递到车架（或承载式车身）上，保证汽车的正常行驶，即起传力作用；利用弹性元件和减振器起到缓冲减振的作用；利用悬架的某些传力构件使车轮按一定轨迹相对于车架或车身跳动，即起导向作用；利用悬架中的辅助弹性元件</a:t>
            </a:r>
            <a:r>
              <a:rPr lang="en-US" altLang="zh-CN" sz="2400" dirty="0">
                <a:latin typeface="+mn-ea"/>
              </a:rPr>
              <a:t>——</a:t>
            </a:r>
            <a:r>
              <a:rPr lang="zh-CN" altLang="en-US" sz="2400" dirty="0">
                <a:latin typeface="+mn-ea"/>
              </a:rPr>
              <a:t>横向稳定器，防止车身在转向等行驶情况下发生过大的侧向倾斜。</a:t>
            </a:r>
          </a:p>
        </p:txBody>
      </p:sp>
    </p:spTree>
    <p:extLst>
      <p:ext uri="{BB962C8B-B14F-4D97-AF65-F5344CB8AC3E}">
        <p14:creationId xmlns:p14="http://schemas.microsoft.com/office/powerpoint/2010/main" val="350532338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900FE13-8371-425C-6A44-24CDCA2CE325}"/>
              </a:ext>
            </a:extLst>
          </p:cNvPr>
          <p:cNvSpPr txBox="1"/>
          <p:nvPr/>
        </p:nvSpPr>
        <p:spPr>
          <a:xfrm>
            <a:off x="1288025" y="2305615"/>
            <a:ext cx="9615949" cy="2246769"/>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悬架的组成</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）弹性元件：起缓冲作用。</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）减振元件：起减振作用。</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）传力机构（或称导向机构））：起传力和导向作用。</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）横向稳定器：防止车身产生过大侧倾。</a:t>
            </a:r>
          </a:p>
        </p:txBody>
      </p:sp>
    </p:spTree>
    <p:extLst>
      <p:ext uri="{BB962C8B-B14F-4D97-AF65-F5344CB8AC3E}">
        <p14:creationId xmlns:p14="http://schemas.microsoft.com/office/powerpoint/2010/main" val="4034390893"/>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20F740D-AB4C-1181-3BC0-EB58D9C248D1}"/>
              </a:ext>
            </a:extLst>
          </p:cNvPr>
          <p:cNvSpPr txBox="1"/>
          <p:nvPr/>
        </p:nvSpPr>
        <p:spPr>
          <a:xfrm>
            <a:off x="840000" y="707923"/>
            <a:ext cx="10512000" cy="2462213"/>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悬架的类型</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）非独立悬架。非独立悬架（图</a:t>
            </a:r>
            <a:r>
              <a:rPr lang="en-US" altLang="zh-CN" sz="2400" dirty="0">
                <a:latin typeface="+mn-ea"/>
              </a:rPr>
              <a:t>4-3-10</a:t>
            </a:r>
            <a:r>
              <a:rPr lang="zh-CN" altLang="en-US" sz="2400" dirty="0">
                <a:latin typeface="+mn-ea"/>
              </a:rPr>
              <a:t>）的特点是两侧车轮通过整体式车桥相连，车桥通过悬架与车架或车身相连。如果行驶中路面不平整，一侧车轮被抬高，整体式车桥将迫使另一侧车轮产生运动。</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）独立悬架。独立悬架（图</a:t>
            </a:r>
            <a:r>
              <a:rPr lang="en-US" altLang="zh-CN" sz="2400" dirty="0">
                <a:latin typeface="+mn-ea"/>
              </a:rPr>
              <a:t>4-3-11</a:t>
            </a:r>
            <a:r>
              <a:rPr lang="zh-CN" altLang="en-US" sz="2400" dirty="0">
                <a:latin typeface="+mn-ea"/>
              </a:rPr>
              <a:t>）的特点是车桥是断开的，每一侧车轮单独地通过悬架与车架（或车身）相连，每一侧车轮可以独立跳动。</a:t>
            </a:r>
          </a:p>
        </p:txBody>
      </p:sp>
      <p:pic>
        <p:nvPicPr>
          <p:cNvPr id="5" name="图片 4">
            <a:extLst>
              <a:ext uri="{FF2B5EF4-FFF2-40B4-BE49-F238E27FC236}">
                <a16:creationId xmlns:a16="http://schemas.microsoft.com/office/drawing/2014/main" id="{2BE36F62-20BC-20A6-FE4C-203672E4C0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3300184"/>
            <a:ext cx="5040000" cy="2849893"/>
          </a:xfrm>
          <a:prstGeom prst="rect">
            <a:avLst/>
          </a:prstGeom>
        </p:spPr>
      </p:pic>
      <p:pic>
        <p:nvPicPr>
          <p:cNvPr id="7" name="图片 6">
            <a:extLst>
              <a:ext uri="{FF2B5EF4-FFF2-40B4-BE49-F238E27FC236}">
                <a16:creationId xmlns:a16="http://schemas.microsoft.com/office/drawing/2014/main" id="{6D170C1D-1D15-894A-13D1-542E8E6509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3724" y="3336437"/>
            <a:ext cx="5040000" cy="2813640"/>
          </a:xfrm>
          <a:prstGeom prst="rect">
            <a:avLst/>
          </a:prstGeom>
        </p:spPr>
      </p:pic>
    </p:spTree>
    <p:extLst>
      <p:ext uri="{BB962C8B-B14F-4D97-AF65-F5344CB8AC3E}">
        <p14:creationId xmlns:p14="http://schemas.microsoft.com/office/powerpoint/2010/main" val="1149238024"/>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E9E117D-3212-A8C8-9340-AEBF63C6D776}"/>
              </a:ext>
            </a:extLst>
          </p:cNvPr>
          <p:cNvSpPr txBox="1"/>
          <p:nvPr/>
        </p:nvSpPr>
        <p:spPr>
          <a:xfrm>
            <a:off x="840000" y="462116"/>
            <a:ext cx="10512000" cy="3262432"/>
          </a:xfrm>
          <a:prstGeom prst="rect">
            <a:avLst/>
          </a:prstGeom>
          <a:noFill/>
        </p:spPr>
        <p:txBody>
          <a:bodyPr wrap="square" rtlCol="0">
            <a:spAutoFit/>
          </a:bodyPr>
          <a:lstStyle/>
          <a:p>
            <a:pPr indent="576000" algn="just">
              <a:spcAft>
                <a:spcPts val="600"/>
              </a:spcAft>
            </a:pPr>
            <a:r>
              <a:rPr lang="zh-CN" altLang="en-US" sz="2300" b="1" dirty="0">
                <a:latin typeface="+mn-ea"/>
              </a:rPr>
              <a:t>（二）弹性元件</a:t>
            </a:r>
            <a:endParaRPr lang="en-US" altLang="zh-CN" sz="2300" b="1" dirty="0">
              <a:latin typeface="+mn-ea"/>
            </a:endParaRPr>
          </a:p>
          <a:p>
            <a:pPr indent="576000" algn="just">
              <a:spcAft>
                <a:spcPts val="600"/>
              </a:spcAft>
            </a:pPr>
            <a:r>
              <a:rPr lang="en-US" altLang="zh-CN" sz="2200" b="1" dirty="0">
                <a:latin typeface="+mn-ea"/>
              </a:rPr>
              <a:t>1.</a:t>
            </a:r>
            <a:r>
              <a:rPr lang="zh-CN" altLang="en-US" sz="2200" b="1" dirty="0">
                <a:latin typeface="+mn-ea"/>
              </a:rPr>
              <a:t>钢板弹簧</a:t>
            </a:r>
            <a:endParaRPr lang="en-US" altLang="zh-CN" sz="2200" b="1" dirty="0">
              <a:latin typeface="+mn-ea"/>
            </a:endParaRPr>
          </a:p>
          <a:p>
            <a:pPr indent="576000" algn="just">
              <a:spcAft>
                <a:spcPts val="600"/>
              </a:spcAft>
            </a:pPr>
            <a:r>
              <a:rPr lang="zh-CN" altLang="en-US" sz="2200" dirty="0">
                <a:latin typeface="+mn-ea"/>
              </a:rPr>
              <a:t>钢板弹簧是由若干片等宽但不等长的合金弹簧片组合而成的一根近似等强度的弹性梁，多数情况下由多片弹簧组成。</a:t>
            </a:r>
            <a:endParaRPr lang="en-US" altLang="zh-CN" sz="2200" dirty="0">
              <a:latin typeface="+mn-ea"/>
            </a:endParaRPr>
          </a:p>
          <a:p>
            <a:pPr indent="576000" algn="just">
              <a:spcAft>
                <a:spcPts val="600"/>
              </a:spcAft>
            </a:pPr>
            <a:r>
              <a:rPr lang="en-US" altLang="zh-CN" sz="2200" b="1" dirty="0">
                <a:latin typeface="+mn-ea"/>
              </a:rPr>
              <a:t>2.</a:t>
            </a:r>
            <a:r>
              <a:rPr lang="zh-CN" altLang="en-US" sz="2200" b="1" dirty="0">
                <a:latin typeface="+mn-ea"/>
              </a:rPr>
              <a:t>螺旋弹簧</a:t>
            </a:r>
            <a:endParaRPr lang="en-US" altLang="zh-CN" sz="2200" b="1" dirty="0">
              <a:latin typeface="+mn-ea"/>
            </a:endParaRPr>
          </a:p>
          <a:p>
            <a:pPr indent="576000" algn="just">
              <a:spcAft>
                <a:spcPts val="600"/>
              </a:spcAft>
            </a:pPr>
            <a:r>
              <a:rPr lang="zh-CN" altLang="en-US" sz="2200" dirty="0">
                <a:latin typeface="+mn-ea"/>
              </a:rPr>
              <a:t>螺旋弹簧（图</a:t>
            </a:r>
            <a:r>
              <a:rPr lang="en-US" altLang="zh-CN" sz="2200" dirty="0">
                <a:latin typeface="+mn-ea"/>
              </a:rPr>
              <a:t>4-3-12</a:t>
            </a:r>
            <a:r>
              <a:rPr lang="zh-CN" altLang="en-US" sz="2200" dirty="0">
                <a:latin typeface="+mn-ea"/>
              </a:rPr>
              <a:t>）用弹簧钢棒料卷制而成，常用于各种独立悬架。</a:t>
            </a:r>
            <a:endParaRPr lang="en-US" altLang="zh-CN" sz="2200" dirty="0">
              <a:latin typeface="+mn-ea"/>
            </a:endParaRPr>
          </a:p>
          <a:p>
            <a:pPr indent="576000" algn="just">
              <a:spcAft>
                <a:spcPts val="600"/>
              </a:spcAft>
            </a:pPr>
            <a:r>
              <a:rPr lang="en-US" altLang="zh-CN" sz="2200" b="1" dirty="0">
                <a:latin typeface="+mn-ea"/>
              </a:rPr>
              <a:t>3.</a:t>
            </a:r>
            <a:r>
              <a:rPr lang="zh-CN" altLang="en-US" sz="2200" b="1" dirty="0">
                <a:latin typeface="+mn-ea"/>
              </a:rPr>
              <a:t>扭杆弹簧</a:t>
            </a:r>
            <a:endParaRPr lang="en-US" altLang="zh-CN" sz="2200" b="1" dirty="0">
              <a:latin typeface="+mn-ea"/>
            </a:endParaRPr>
          </a:p>
          <a:p>
            <a:pPr indent="576000" algn="just">
              <a:spcAft>
                <a:spcPts val="600"/>
              </a:spcAft>
            </a:pPr>
            <a:r>
              <a:rPr lang="zh-CN" altLang="en-US" sz="2200" dirty="0">
                <a:latin typeface="+mn-ea"/>
              </a:rPr>
              <a:t>扭杆弹簧（图</a:t>
            </a:r>
            <a:r>
              <a:rPr lang="en-US" altLang="zh-CN" sz="2200" dirty="0">
                <a:latin typeface="+mn-ea"/>
              </a:rPr>
              <a:t>4-3-13</a:t>
            </a:r>
            <a:r>
              <a:rPr lang="zh-CN" altLang="en-US" sz="2200" dirty="0">
                <a:latin typeface="+mn-ea"/>
              </a:rPr>
              <a:t>）本身是一根由弹簧钢制成的杆。</a:t>
            </a:r>
          </a:p>
        </p:txBody>
      </p:sp>
      <p:pic>
        <p:nvPicPr>
          <p:cNvPr id="5" name="图片 4">
            <a:extLst>
              <a:ext uri="{FF2B5EF4-FFF2-40B4-BE49-F238E27FC236}">
                <a16:creationId xmlns:a16="http://schemas.microsoft.com/office/drawing/2014/main" id="{54DBC8E8-86EA-E2C0-79CD-C769A6CBB1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8427" y="3724547"/>
            <a:ext cx="1723405" cy="3011153"/>
          </a:xfrm>
          <a:prstGeom prst="rect">
            <a:avLst/>
          </a:prstGeom>
        </p:spPr>
      </p:pic>
      <p:pic>
        <p:nvPicPr>
          <p:cNvPr id="7" name="图片 6">
            <a:extLst>
              <a:ext uri="{FF2B5EF4-FFF2-40B4-BE49-F238E27FC236}">
                <a16:creationId xmlns:a16="http://schemas.microsoft.com/office/drawing/2014/main" id="{249ACE09-C3C2-3878-7F66-A70539B115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5129" y="3724547"/>
            <a:ext cx="3108444" cy="3053046"/>
          </a:xfrm>
          <a:prstGeom prst="rect">
            <a:avLst/>
          </a:prstGeom>
        </p:spPr>
      </p:pic>
    </p:spTree>
    <p:extLst>
      <p:ext uri="{BB962C8B-B14F-4D97-AF65-F5344CB8AC3E}">
        <p14:creationId xmlns:p14="http://schemas.microsoft.com/office/powerpoint/2010/main" val="460169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fade">
                                      <p:cBhvr>
                                        <p:cTn id="18" dur="500"/>
                                        <p:tgtEl>
                                          <p:spTgt spid="3">
                                            <p:txEl>
                                              <p:pRg st="5" end="5"/>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500"/>
                                        <p:tgtEl>
                                          <p:spTgt spid="3">
                                            <p:txEl>
                                              <p:pRg st="6" end="6"/>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2D1501F-0147-301F-D8B8-C273DEDD5CF3}"/>
              </a:ext>
            </a:extLst>
          </p:cNvPr>
          <p:cNvSpPr txBox="1"/>
          <p:nvPr/>
        </p:nvSpPr>
        <p:spPr>
          <a:xfrm>
            <a:off x="840000" y="1790090"/>
            <a:ext cx="10512000" cy="3277820"/>
          </a:xfrm>
          <a:prstGeom prst="rect">
            <a:avLst/>
          </a:prstGeom>
          <a:noFill/>
        </p:spPr>
        <p:txBody>
          <a:bodyPr wrap="square" rtlCol="0">
            <a:spAutoFit/>
          </a:bodyPr>
          <a:lstStyle/>
          <a:p>
            <a:pPr indent="576000" algn="just">
              <a:spcAft>
                <a:spcPts val="600"/>
              </a:spcAft>
            </a:pPr>
            <a:r>
              <a:rPr lang="en-US" altLang="zh-CN" sz="2400" b="1" dirty="0">
                <a:latin typeface="+mn-ea"/>
              </a:rPr>
              <a:t>4.</a:t>
            </a:r>
            <a:r>
              <a:rPr lang="zh-CN" altLang="en-US" sz="2400" b="1" dirty="0">
                <a:latin typeface="+mn-ea"/>
              </a:rPr>
              <a:t>气体弹簧</a:t>
            </a:r>
            <a:endParaRPr lang="en-US" altLang="zh-CN" sz="2400" b="1" dirty="0">
              <a:latin typeface="+mn-ea"/>
            </a:endParaRPr>
          </a:p>
          <a:p>
            <a:pPr indent="576000" algn="just">
              <a:spcAft>
                <a:spcPts val="600"/>
              </a:spcAft>
            </a:pPr>
            <a:r>
              <a:rPr lang="zh-CN" altLang="en-US" sz="2400" dirty="0">
                <a:latin typeface="+mn-ea"/>
              </a:rPr>
              <a:t>气体弹簧是指在一个密封的容器中充入压缩气体，利用气体可压缩性实现弹簧的作用。气体弹簧的特点是作用在弹簧上的载荷增加时，容器中气压升高，弹簧刚度增大；反之，当载荷减小时，气压下降，刚度减小。气体弹簧具有理想的变刚度特性。</a:t>
            </a:r>
            <a:endParaRPr lang="en-US" altLang="zh-CN" sz="2400" dirty="0">
              <a:latin typeface="+mn-ea"/>
            </a:endParaRPr>
          </a:p>
          <a:p>
            <a:pPr indent="576000" algn="just">
              <a:spcAft>
                <a:spcPts val="600"/>
              </a:spcAft>
            </a:pPr>
            <a:r>
              <a:rPr lang="en-US" altLang="zh-CN" sz="2400" b="1" dirty="0">
                <a:latin typeface="+mn-ea"/>
              </a:rPr>
              <a:t>5.</a:t>
            </a:r>
            <a:r>
              <a:rPr lang="zh-CN" altLang="en-US" sz="2400" b="1" dirty="0">
                <a:latin typeface="+mn-ea"/>
              </a:rPr>
              <a:t>橡胶弹簧</a:t>
            </a:r>
            <a:endParaRPr lang="en-US" altLang="zh-CN" sz="2400" b="1" dirty="0">
              <a:latin typeface="+mn-ea"/>
            </a:endParaRPr>
          </a:p>
          <a:p>
            <a:pPr indent="576000" algn="just">
              <a:spcAft>
                <a:spcPts val="600"/>
              </a:spcAft>
            </a:pPr>
            <a:r>
              <a:rPr lang="zh-CN" altLang="en-US" sz="2400" dirty="0">
                <a:latin typeface="+mn-ea"/>
              </a:rPr>
              <a:t>橡胶弹簧利用橡胶本身的弹性起弹性元件的作用。它可以承受压缩载荷和扭转载荷，由于橡胶的内摩擦较大，橡胶弹簧还具有一定的减振能力。</a:t>
            </a:r>
          </a:p>
        </p:txBody>
      </p:sp>
    </p:spTree>
    <p:extLst>
      <p:ext uri="{BB962C8B-B14F-4D97-AF65-F5344CB8AC3E}">
        <p14:creationId xmlns:p14="http://schemas.microsoft.com/office/powerpoint/2010/main" val="3347215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585FB28-979D-B1A0-9650-9101EA0B4E62}"/>
              </a:ext>
            </a:extLst>
          </p:cNvPr>
          <p:cNvSpPr txBox="1"/>
          <p:nvPr/>
        </p:nvSpPr>
        <p:spPr>
          <a:xfrm>
            <a:off x="839999" y="522699"/>
            <a:ext cx="10512000" cy="2400657"/>
          </a:xfrm>
          <a:prstGeom prst="rect">
            <a:avLst/>
          </a:prstGeom>
          <a:noFill/>
        </p:spPr>
        <p:txBody>
          <a:bodyPr wrap="square" rtlCol="0">
            <a:spAutoFit/>
          </a:bodyPr>
          <a:lstStyle/>
          <a:p>
            <a:pPr indent="576000" algn="just">
              <a:spcAft>
                <a:spcPts val="600"/>
              </a:spcAft>
            </a:pPr>
            <a:r>
              <a:rPr lang="zh-CN" altLang="en-US" sz="2500" b="1" dirty="0">
                <a:latin typeface="+mn-ea"/>
              </a:rPr>
              <a:t>（三）减振器</a:t>
            </a:r>
            <a:endParaRPr lang="en-US" altLang="zh-CN" sz="2500" b="1" dirty="0">
              <a:latin typeface="+mn-ea"/>
            </a:endParaRPr>
          </a:p>
          <a:p>
            <a:pPr indent="576000" algn="just">
              <a:spcAft>
                <a:spcPts val="600"/>
              </a:spcAft>
            </a:pPr>
            <a:r>
              <a:rPr lang="zh-CN" altLang="en-US" sz="2400" dirty="0">
                <a:latin typeface="+mn-ea"/>
              </a:rPr>
              <a:t>液力减振器的作用原理：当车架与车桥做往复相对运动时，减振器中的活塞在缸筒内也做往复运动，减振器壳体内的油液便反复地从一个内腔通过一些窄小的孔隙流入另一个内腔。孔壁与油液间的摩擦及液体分子内的摩擦便形成对抗振动的阻尼力，使车身和车架的振动能量转化为热能，被油液和减振器壳体所吸收，并散到大气中。阻尼元件的作用如图</a:t>
            </a:r>
            <a:r>
              <a:rPr lang="en-US" altLang="zh-CN" sz="2400" dirty="0">
                <a:latin typeface="+mn-ea"/>
              </a:rPr>
              <a:t>4-3-14</a:t>
            </a:r>
            <a:r>
              <a:rPr lang="zh-CN" altLang="en-US" sz="2400" dirty="0">
                <a:latin typeface="+mn-ea"/>
              </a:rPr>
              <a:t>所示。</a:t>
            </a:r>
          </a:p>
        </p:txBody>
      </p:sp>
      <p:pic>
        <p:nvPicPr>
          <p:cNvPr id="5" name="图片 4">
            <a:extLst>
              <a:ext uri="{FF2B5EF4-FFF2-40B4-BE49-F238E27FC236}">
                <a16:creationId xmlns:a16="http://schemas.microsoft.com/office/drawing/2014/main" id="{76A7AAEC-9C24-D045-BA51-2C5037BF75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7428" y="3049587"/>
            <a:ext cx="4657143" cy="3285714"/>
          </a:xfrm>
          <a:prstGeom prst="rect">
            <a:avLst/>
          </a:prstGeom>
        </p:spPr>
      </p:pic>
    </p:spTree>
    <p:extLst>
      <p:ext uri="{BB962C8B-B14F-4D97-AF65-F5344CB8AC3E}">
        <p14:creationId xmlns:p14="http://schemas.microsoft.com/office/powerpoint/2010/main" val="114255955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89B9AB4-C250-7FE1-F84F-65540B0D5AC8}"/>
              </a:ext>
            </a:extLst>
          </p:cNvPr>
          <p:cNvSpPr txBox="1"/>
          <p:nvPr/>
        </p:nvSpPr>
        <p:spPr>
          <a:xfrm>
            <a:off x="840000" y="580104"/>
            <a:ext cx="10512000" cy="907941"/>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双向作用筒式减振器</a:t>
            </a:r>
            <a:endParaRPr lang="en-US" altLang="zh-CN" sz="2400" b="1" dirty="0">
              <a:latin typeface="+mn-ea"/>
            </a:endParaRPr>
          </a:p>
          <a:p>
            <a:pPr indent="576000" algn="just">
              <a:spcAft>
                <a:spcPts val="600"/>
              </a:spcAft>
            </a:pPr>
            <a:r>
              <a:rPr lang="zh-CN" altLang="en-US" sz="2400" dirty="0">
                <a:latin typeface="+mn-ea"/>
              </a:rPr>
              <a:t>双向作用筒式减振器工作原理如图</a:t>
            </a:r>
            <a:r>
              <a:rPr lang="en-US" altLang="zh-CN" sz="2400" dirty="0">
                <a:latin typeface="+mn-ea"/>
              </a:rPr>
              <a:t>4-3-15</a:t>
            </a:r>
            <a:r>
              <a:rPr lang="zh-CN" altLang="en-US" sz="2400" dirty="0">
                <a:latin typeface="+mn-ea"/>
              </a:rPr>
              <a:t>所示。</a:t>
            </a:r>
          </a:p>
        </p:txBody>
      </p:sp>
      <p:pic>
        <p:nvPicPr>
          <p:cNvPr id="5" name="图片 4">
            <a:extLst>
              <a:ext uri="{FF2B5EF4-FFF2-40B4-BE49-F238E27FC236}">
                <a16:creationId xmlns:a16="http://schemas.microsoft.com/office/drawing/2014/main" id="{D8298CD9-0DF6-534C-ED95-45E739FF44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8907" y="1488045"/>
            <a:ext cx="6114186" cy="4916562"/>
          </a:xfrm>
          <a:prstGeom prst="rect">
            <a:avLst/>
          </a:prstGeom>
        </p:spPr>
      </p:pic>
    </p:spTree>
    <p:extLst>
      <p:ext uri="{BB962C8B-B14F-4D97-AF65-F5344CB8AC3E}">
        <p14:creationId xmlns:p14="http://schemas.microsoft.com/office/powerpoint/2010/main" val="176754421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2709C24-57A0-E826-E2B7-E6F38AE4E11C}"/>
              </a:ext>
            </a:extLst>
          </p:cNvPr>
          <p:cNvSpPr txBox="1"/>
          <p:nvPr/>
        </p:nvSpPr>
        <p:spPr>
          <a:xfrm>
            <a:off x="840000" y="1236092"/>
            <a:ext cx="10512000" cy="4385816"/>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充气式减振器</a:t>
            </a:r>
            <a:endParaRPr lang="en-US" altLang="zh-CN" sz="2400" b="1" dirty="0">
              <a:latin typeface="+mn-ea"/>
            </a:endParaRPr>
          </a:p>
          <a:p>
            <a:pPr indent="576000" algn="just">
              <a:spcAft>
                <a:spcPts val="600"/>
              </a:spcAft>
            </a:pPr>
            <a:r>
              <a:rPr lang="zh-CN" altLang="en-US" sz="2400" dirty="0">
                <a:latin typeface="+mn-ea"/>
              </a:rPr>
              <a:t>充气式减振器的结构特点是在缸筒的下部装有一个浮动活塞，浮动活塞与缸筒形成的密闭气室中，充有高压氮气。浮动活塞之上是减振器油液。浮动活塞上装有大断面的</a:t>
            </a:r>
            <a:r>
              <a:rPr lang="en-US" altLang="zh-CN" sz="2400" dirty="0">
                <a:latin typeface="+mn-ea"/>
              </a:rPr>
              <a:t>O</a:t>
            </a:r>
            <a:r>
              <a:rPr lang="zh-CN" altLang="en-US" sz="2400" dirty="0">
                <a:latin typeface="+mn-ea"/>
              </a:rPr>
              <a:t>形密封圈，将油和气完全分开，此活塞也称为封气活塞。</a:t>
            </a:r>
            <a:endParaRPr lang="en-US" altLang="zh-CN" sz="2400" dirty="0">
              <a:latin typeface="+mn-ea"/>
            </a:endParaRPr>
          </a:p>
          <a:p>
            <a:pPr indent="576000" algn="just">
              <a:spcAft>
                <a:spcPts val="600"/>
              </a:spcAft>
            </a:pPr>
            <a:r>
              <a:rPr lang="en-US" altLang="zh-CN" sz="2400" b="1" dirty="0">
                <a:latin typeface="+mn-ea"/>
              </a:rPr>
              <a:t>3.</a:t>
            </a:r>
            <a:r>
              <a:rPr lang="zh-CN" altLang="en-US" sz="2400" b="1" dirty="0">
                <a:latin typeface="+mn-ea"/>
              </a:rPr>
              <a:t>阻力可调式减振器</a:t>
            </a:r>
            <a:endParaRPr lang="en-US" altLang="zh-CN" sz="2400" b="1" dirty="0">
              <a:latin typeface="+mn-ea"/>
            </a:endParaRPr>
          </a:p>
          <a:p>
            <a:pPr indent="576000" algn="just">
              <a:spcAft>
                <a:spcPts val="600"/>
              </a:spcAft>
            </a:pPr>
            <a:r>
              <a:rPr lang="zh-CN" altLang="en-US" sz="2400" dirty="0">
                <a:latin typeface="+mn-ea"/>
              </a:rPr>
              <a:t>阻力可调式减振器的工作过程是当汽车的载荷增加时，空气囊中的气压升高，则气室内的气压也随之升高，使膜片向下移动与弹簧产生的压力相平衡。与此同时，膜片带动与它相连的柱塞杆和柱塞下移，使柱塞相对空心连杆上的节流孔的位置发生变化，结果减小了节流孔的通道截面面积，即减少了油液流经节流孔的流量，从而增加了油液流动阻力。</a:t>
            </a:r>
          </a:p>
        </p:txBody>
      </p:sp>
    </p:spTree>
    <p:extLst>
      <p:ext uri="{BB962C8B-B14F-4D97-AF65-F5344CB8AC3E}">
        <p14:creationId xmlns:p14="http://schemas.microsoft.com/office/powerpoint/2010/main" val="2451273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65C0412-FA6B-246F-EFAD-2671096EB687}"/>
              </a:ext>
            </a:extLst>
          </p:cNvPr>
          <p:cNvSpPr txBox="1"/>
          <p:nvPr/>
        </p:nvSpPr>
        <p:spPr>
          <a:xfrm>
            <a:off x="840000" y="727588"/>
            <a:ext cx="10512000" cy="1723549"/>
          </a:xfrm>
          <a:prstGeom prst="rect">
            <a:avLst/>
          </a:prstGeom>
          <a:noFill/>
        </p:spPr>
        <p:txBody>
          <a:bodyPr wrap="square" rtlCol="0">
            <a:spAutoFit/>
          </a:bodyPr>
          <a:lstStyle/>
          <a:p>
            <a:pPr indent="576000" algn="just">
              <a:spcAft>
                <a:spcPts val="600"/>
              </a:spcAft>
            </a:pPr>
            <a:r>
              <a:rPr lang="zh-CN" altLang="en-US" sz="2500" b="1" dirty="0">
                <a:latin typeface="+mn-ea"/>
              </a:rPr>
              <a:t>（四）非独立悬架及独立悬架</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非独立悬架</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）纵置板簧式非独立悬架。板簧式非独立悬架主要由钢板弹簧和减振器组成（图</a:t>
            </a:r>
            <a:r>
              <a:rPr lang="en-US" altLang="zh-CN" sz="2400" dirty="0">
                <a:latin typeface="+mn-ea"/>
              </a:rPr>
              <a:t>4-3-16</a:t>
            </a:r>
            <a:r>
              <a:rPr lang="zh-CN" altLang="en-US" sz="2400" dirty="0">
                <a:latin typeface="+mn-ea"/>
              </a:rPr>
              <a:t>）。</a:t>
            </a:r>
          </a:p>
        </p:txBody>
      </p:sp>
      <p:pic>
        <p:nvPicPr>
          <p:cNvPr id="5" name="图片 4">
            <a:extLst>
              <a:ext uri="{FF2B5EF4-FFF2-40B4-BE49-F238E27FC236}">
                <a16:creationId xmlns:a16="http://schemas.microsoft.com/office/drawing/2014/main" id="{B276AA5C-3278-4BC0-116E-2F4C9793AA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9809" y="2451137"/>
            <a:ext cx="4952381" cy="4095238"/>
          </a:xfrm>
          <a:prstGeom prst="rect">
            <a:avLst/>
          </a:prstGeom>
        </p:spPr>
      </p:pic>
    </p:spTree>
    <p:extLst>
      <p:ext uri="{BB962C8B-B14F-4D97-AF65-F5344CB8AC3E}">
        <p14:creationId xmlns:p14="http://schemas.microsoft.com/office/powerpoint/2010/main" val="19447624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25F33DF-57E5-34A4-186E-0156706D4D9D}"/>
              </a:ext>
            </a:extLst>
          </p:cNvPr>
          <p:cNvSpPr txBox="1"/>
          <p:nvPr/>
        </p:nvSpPr>
        <p:spPr>
          <a:xfrm>
            <a:off x="840000" y="1528479"/>
            <a:ext cx="10512000" cy="3801041"/>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离合器的要求</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）具有合适的转矩储备能力，在保证能传递发动机输出的最大转矩而不打滑的同时，又能防止传动系统过载。</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）分离迅速、彻底，接合平顺、柔和，以便于换挡和保证汽车平稳起步。</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）具有良好的散热能力，将离合器滑转产生的热量及时散出，保证离合器工作可靠。</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）离合器从动部分的转动惯量要尽可能小，以减轻换挡时齿轮的冲击。</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5</a:t>
            </a:r>
            <a:r>
              <a:rPr lang="zh-CN" altLang="en-US" sz="2400" dirty="0">
                <a:latin typeface="+mn-ea"/>
              </a:rPr>
              <a:t>）操纵轻便，以减轻驾驶员的疲劳感。</a:t>
            </a:r>
          </a:p>
        </p:txBody>
      </p:sp>
    </p:spTree>
    <p:extLst>
      <p:ext uri="{BB962C8B-B14F-4D97-AF65-F5344CB8AC3E}">
        <p14:creationId xmlns:p14="http://schemas.microsoft.com/office/powerpoint/2010/main" val="387352893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979C585-E427-6A2F-9F4E-2569C2A9A4D5}"/>
              </a:ext>
            </a:extLst>
          </p:cNvPr>
          <p:cNvSpPr txBox="1"/>
          <p:nvPr/>
        </p:nvSpPr>
        <p:spPr>
          <a:xfrm>
            <a:off x="1096297" y="766916"/>
            <a:ext cx="9999406" cy="830997"/>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）螺旋弹簧非独立悬架。螺旋弹簧非独立悬架（图</a:t>
            </a:r>
            <a:r>
              <a:rPr lang="en-US" altLang="zh-CN" sz="2400" dirty="0">
                <a:latin typeface="+mn-ea"/>
              </a:rPr>
              <a:t>4-3-17</a:t>
            </a:r>
            <a:r>
              <a:rPr lang="zh-CN" altLang="en-US" sz="2400" dirty="0">
                <a:latin typeface="+mn-ea"/>
              </a:rPr>
              <a:t>）由螺旋弹簧、减振器、纵向推力杆和横向推力杆组成。其常用于轿车的后悬架。</a:t>
            </a:r>
          </a:p>
        </p:txBody>
      </p:sp>
      <p:pic>
        <p:nvPicPr>
          <p:cNvPr id="5" name="图片 4">
            <a:extLst>
              <a:ext uri="{FF2B5EF4-FFF2-40B4-BE49-F238E27FC236}">
                <a16:creationId xmlns:a16="http://schemas.microsoft.com/office/drawing/2014/main" id="{C3495421-7D7B-0AD3-2BA8-86E2F47B94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4095" y="1748740"/>
            <a:ext cx="6323809" cy="4619048"/>
          </a:xfrm>
          <a:prstGeom prst="rect">
            <a:avLst/>
          </a:prstGeom>
        </p:spPr>
      </p:pic>
    </p:spTree>
    <p:extLst>
      <p:ext uri="{BB962C8B-B14F-4D97-AF65-F5344CB8AC3E}">
        <p14:creationId xmlns:p14="http://schemas.microsoft.com/office/powerpoint/2010/main" val="3727206785"/>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A516C7D-E6A1-A512-AF15-4C56A496D243}"/>
              </a:ext>
            </a:extLst>
          </p:cNvPr>
          <p:cNvSpPr txBox="1"/>
          <p:nvPr/>
        </p:nvSpPr>
        <p:spPr>
          <a:xfrm>
            <a:off x="840000" y="1828562"/>
            <a:ext cx="10512000" cy="3200876"/>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独立悬架</a:t>
            </a:r>
            <a:endParaRPr lang="en-US" altLang="zh-CN" sz="2400" b="1" dirty="0">
              <a:latin typeface="+mn-ea"/>
            </a:endParaRPr>
          </a:p>
          <a:p>
            <a:pPr indent="576000" algn="just">
              <a:spcAft>
                <a:spcPts val="600"/>
              </a:spcAft>
            </a:pPr>
            <a:r>
              <a:rPr lang="zh-CN" altLang="en-US" sz="2400" dirty="0">
                <a:latin typeface="+mn-ea"/>
              </a:rPr>
              <a:t>独立悬架具有以下优点：两侧车轮可以单独运动，互不影响；减小了非簧载质量，有利于汽车的平顺性；采用断开式车桥，可以降低发动机位置，降低整车重心；车轮运动空间较大，可以降低悬架刚度，改善平顺性。</a:t>
            </a:r>
            <a:endParaRPr lang="en-US" altLang="zh-CN" sz="2400" dirty="0">
              <a:latin typeface="+mn-ea"/>
            </a:endParaRPr>
          </a:p>
          <a:p>
            <a:pPr indent="576000" algn="just">
              <a:spcAft>
                <a:spcPts val="600"/>
              </a:spcAft>
            </a:pPr>
            <a:r>
              <a:rPr lang="zh-CN" altLang="en-US" sz="2400" dirty="0">
                <a:latin typeface="+mn-ea"/>
              </a:rPr>
              <a:t>独立悬架的类型有横臂式独立悬架（车轮在汽车横向平面内摆动的悬架，如图</a:t>
            </a:r>
            <a:r>
              <a:rPr lang="en-US" altLang="zh-CN" sz="2400" dirty="0">
                <a:latin typeface="+mn-ea"/>
              </a:rPr>
              <a:t>4-3-18</a:t>
            </a:r>
            <a:r>
              <a:rPr lang="zh-CN" altLang="en-US" sz="2400" dirty="0">
                <a:latin typeface="+mn-ea"/>
              </a:rPr>
              <a:t>所示）、纵臂式独立悬架（车轮在汽车纵向平面内摆动的悬架，如图</a:t>
            </a:r>
            <a:r>
              <a:rPr lang="en-US" altLang="zh-CN" sz="2400" dirty="0">
                <a:latin typeface="+mn-ea"/>
              </a:rPr>
              <a:t>4-3-19</a:t>
            </a:r>
            <a:r>
              <a:rPr lang="zh-CN" altLang="en-US" sz="2400" dirty="0">
                <a:latin typeface="+mn-ea"/>
              </a:rPr>
              <a:t>所示）、烛式悬架（图</a:t>
            </a:r>
            <a:r>
              <a:rPr lang="en-US" altLang="zh-CN" sz="2400" dirty="0">
                <a:latin typeface="+mn-ea"/>
              </a:rPr>
              <a:t>4-3-20</a:t>
            </a:r>
            <a:r>
              <a:rPr lang="zh-CN" altLang="en-US" sz="2400" dirty="0">
                <a:latin typeface="+mn-ea"/>
              </a:rPr>
              <a:t>）和麦弗逊式悬架（也称滑柱连杆式悬架，如图</a:t>
            </a:r>
            <a:r>
              <a:rPr lang="en-US" altLang="zh-CN" sz="2400" dirty="0">
                <a:latin typeface="+mn-ea"/>
              </a:rPr>
              <a:t>4-3-21</a:t>
            </a:r>
            <a:r>
              <a:rPr lang="zh-CN" altLang="en-US" sz="2400" dirty="0">
                <a:latin typeface="+mn-ea"/>
              </a:rPr>
              <a:t>所示，是车轮沿主销移动的悬架）。</a:t>
            </a:r>
          </a:p>
        </p:txBody>
      </p:sp>
    </p:spTree>
    <p:extLst>
      <p:ext uri="{BB962C8B-B14F-4D97-AF65-F5344CB8AC3E}">
        <p14:creationId xmlns:p14="http://schemas.microsoft.com/office/powerpoint/2010/main" val="1198047358"/>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CF1B3D9-C172-6351-43E1-505C3B3EBA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4659" y="664934"/>
            <a:ext cx="9482682" cy="5528131"/>
          </a:xfrm>
          <a:prstGeom prst="rect">
            <a:avLst/>
          </a:prstGeom>
        </p:spPr>
      </p:pic>
    </p:spTree>
    <p:extLst>
      <p:ext uri="{BB962C8B-B14F-4D97-AF65-F5344CB8AC3E}">
        <p14:creationId xmlns:p14="http://schemas.microsoft.com/office/powerpoint/2010/main" val="144694500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8D3F521-FFD7-66C2-E2F9-142B05974BA3}"/>
              </a:ext>
            </a:extLst>
          </p:cNvPr>
          <p:cNvSpPr txBox="1"/>
          <p:nvPr/>
        </p:nvSpPr>
        <p:spPr>
          <a:xfrm>
            <a:off x="1017638" y="443567"/>
            <a:ext cx="10156723" cy="2985433"/>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）横臂式独立悬架。</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）单横臂式独立悬架。单横臂式独立悬架的特点是当悬架变形时，车轮平面将产生倾斜而改变两侧车轮与路面接触点之间的距离</a:t>
            </a:r>
            <a:r>
              <a:rPr lang="en-US" altLang="zh-CN" sz="2400" dirty="0">
                <a:latin typeface="+mn-ea"/>
              </a:rPr>
              <a:t>——</a:t>
            </a:r>
            <a:r>
              <a:rPr lang="zh-CN" altLang="en-US" sz="2400" dirty="0">
                <a:latin typeface="+mn-ea"/>
              </a:rPr>
              <a:t>轮距，致使轮胎相对于地面侧向滑移，破坏轮胎和地面的附着。</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）双横臂式独立悬架。</a:t>
            </a:r>
            <a:endParaRPr lang="en-US" altLang="zh-CN" sz="2400" dirty="0">
              <a:latin typeface="+mn-ea"/>
            </a:endParaRPr>
          </a:p>
          <a:p>
            <a:pPr indent="576000" algn="just">
              <a:spcAft>
                <a:spcPts val="600"/>
              </a:spcAft>
            </a:pPr>
            <a:r>
              <a:rPr lang="en-US" altLang="zh-CN" sz="2400" dirty="0">
                <a:latin typeface="+mn-ea"/>
              </a:rPr>
              <a:t>①</a:t>
            </a:r>
            <a:r>
              <a:rPr lang="zh-CN" altLang="en-US" sz="2400" dirty="0">
                <a:latin typeface="+mn-ea"/>
              </a:rPr>
              <a:t>两摆臂等长的悬架，如图</a:t>
            </a:r>
            <a:r>
              <a:rPr lang="en-US" altLang="zh-CN" sz="2400" dirty="0">
                <a:latin typeface="+mn-ea"/>
              </a:rPr>
              <a:t>4-3-22</a:t>
            </a:r>
            <a:r>
              <a:rPr lang="zh-CN" altLang="en-US" sz="2400" dirty="0">
                <a:latin typeface="+mn-ea"/>
              </a:rPr>
              <a:t>所示。</a:t>
            </a:r>
            <a:endParaRPr lang="en-US" altLang="zh-CN" sz="2400" dirty="0">
              <a:latin typeface="+mn-ea"/>
            </a:endParaRPr>
          </a:p>
          <a:p>
            <a:pPr indent="576000" algn="just">
              <a:spcAft>
                <a:spcPts val="600"/>
              </a:spcAft>
            </a:pPr>
            <a:r>
              <a:rPr lang="zh-CN" altLang="en-US" sz="2400" dirty="0">
                <a:latin typeface="+mn-ea"/>
              </a:rPr>
              <a:t>②两摆臂不等长的悬架，如图</a:t>
            </a:r>
            <a:r>
              <a:rPr lang="en-US" altLang="zh-CN" sz="2400" dirty="0">
                <a:latin typeface="+mn-ea"/>
              </a:rPr>
              <a:t>4-3-23</a:t>
            </a:r>
            <a:r>
              <a:rPr lang="zh-CN" altLang="en-US" sz="2400" dirty="0">
                <a:latin typeface="+mn-ea"/>
              </a:rPr>
              <a:t>所示。</a:t>
            </a:r>
          </a:p>
        </p:txBody>
      </p:sp>
      <p:pic>
        <p:nvPicPr>
          <p:cNvPr id="5" name="图片 4">
            <a:extLst>
              <a:ext uri="{FF2B5EF4-FFF2-40B4-BE49-F238E27FC236}">
                <a16:creationId xmlns:a16="http://schemas.microsoft.com/office/drawing/2014/main" id="{C161CC93-3E1A-07BF-2A39-9929D8B577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7638" y="3429000"/>
            <a:ext cx="4220631" cy="2608006"/>
          </a:xfrm>
          <a:prstGeom prst="rect">
            <a:avLst/>
          </a:prstGeom>
        </p:spPr>
      </p:pic>
      <p:pic>
        <p:nvPicPr>
          <p:cNvPr id="7" name="图片 6">
            <a:extLst>
              <a:ext uri="{FF2B5EF4-FFF2-40B4-BE49-F238E27FC236}">
                <a16:creationId xmlns:a16="http://schemas.microsoft.com/office/drawing/2014/main" id="{7DFB37F3-D40A-B00A-316F-7ACDFADE5C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5601" y="3429000"/>
            <a:ext cx="4468760" cy="3163724"/>
          </a:xfrm>
          <a:prstGeom prst="rect">
            <a:avLst/>
          </a:prstGeom>
        </p:spPr>
      </p:pic>
    </p:spTree>
    <p:extLst>
      <p:ext uri="{BB962C8B-B14F-4D97-AF65-F5344CB8AC3E}">
        <p14:creationId xmlns:p14="http://schemas.microsoft.com/office/powerpoint/2010/main" val="1803758848"/>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F26413D-605F-7F60-C2D4-001FB8AD6D2A}"/>
              </a:ext>
            </a:extLst>
          </p:cNvPr>
          <p:cNvSpPr txBox="1"/>
          <p:nvPr/>
        </p:nvSpPr>
        <p:spPr>
          <a:xfrm>
            <a:off x="840000" y="373626"/>
            <a:ext cx="10512000" cy="1723549"/>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）纵臂式独立悬架。</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）单纵臂式独立悬架。如果转向轮采用单纵臂式独立悬架，车轮上下跳动将使主销后倾角产生很大变化。</a:t>
            </a:r>
            <a:endParaRPr lang="en-US" altLang="zh-CN" sz="2400" dirty="0">
              <a:latin typeface="+mn-ea"/>
            </a:endParaRPr>
          </a:p>
          <a:p>
            <a:pPr indent="576000" algn="just">
              <a:spcAft>
                <a:spcPts val="600"/>
              </a:spcAft>
            </a:pPr>
            <a:r>
              <a:rPr lang="zh-CN" altLang="en-US" sz="2400" dirty="0">
                <a:latin typeface="+mn-ea"/>
              </a:rPr>
              <a:t>该悬架又称纵臂扭转梁式独立悬架（图</a:t>
            </a:r>
            <a:r>
              <a:rPr lang="en-US" altLang="zh-CN" sz="2400" dirty="0">
                <a:latin typeface="+mn-ea"/>
              </a:rPr>
              <a:t>4-3-24</a:t>
            </a:r>
            <a:r>
              <a:rPr lang="zh-CN" altLang="en-US" sz="2400" dirty="0">
                <a:latin typeface="+mn-ea"/>
              </a:rPr>
              <a:t>）。</a:t>
            </a:r>
          </a:p>
        </p:txBody>
      </p:sp>
      <p:pic>
        <p:nvPicPr>
          <p:cNvPr id="5" name="图片 4">
            <a:extLst>
              <a:ext uri="{FF2B5EF4-FFF2-40B4-BE49-F238E27FC236}">
                <a16:creationId xmlns:a16="http://schemas.microsoft.com/office/drawing/2014/main" id="{551C9FAC-CF67-3DBB-B145-64560DD5D2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0165" y="2097175"/>
            <a:ext cx="5891669" cy="4552311"/>
          </a:xfrm>
          <a:prstGeom prst="rect">
            <a:avLst/>
          </a:prstGeom>
        </p:spPr>
      </p:pic>
    </p:spTree>
    <p:extLst>
      <p:ext uri="{BB962C8B-B14F-4D97-AF65-F5344CB8AC3E}">
        <p14:creationId xmlns:p14="http://schemas.microsoft.com/office/powerpoint/2010/main" val="428556820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2A0FDE6-F084-7A08-6314-F1B031EAA038}"/>
              </a:ext>
            </a:extLst>
          </p:cNvPr>
          <p:cNvSpPr txBox="1"/>
          <p:nvPr/>
        </p:nvSpPr>
        <p:spPr>
          <a:xfrm>
            <a:off x="1120877" y="707923"/>
            <a:ext cx="9950245" cy="1200329"/>
          </a:xfrm>
          <a:prstGeom prst="rect">
            <a:avLst/>
          </a:prstGeom>
          <a:noFill/>
        </p:spPr>
        <p:txBody>
          <a:bodyPr wrap="square" rtlCol="0">
            <a:spAutoFit/>
          </a:bodyPr>
          <a:lstStyle/>
          <a:p>
            <a:pPr indent="576000" algn="just">
              <a:spcAft>
                <a:spcPts val="600"/>
              </a:spcAft>
            </a:pPr>
            <a:r>
              <a:rPr lang="en-US" altLang="zh-CN" sz="2400" dirty="0">
                <a:latin typeface="+mn-ea"/>
              </a:rPr>
              <a:t>2</a:t>
            </a:r>
            <a:r>
              <a:rPr lang="zh-CN" altLang="en-US" sz="2400" dirty="0">
                <a:latin typeface="+mn-ea"/>
              </a:rPr>
              <a:t>）双纵臂式独立悬架。双纵臂式独立悬架的两个纵臂长度一般相等，形成平行四连杆机构。当车轮上下跳动时，主销的后倾角保持不变，这种形式的悬架适用于转向轮（图</a:t>
            </a:r>
            <a:r>
              <a:rPr lang="en-US" altLang="zh-CN" sz="2400" dirty="0">
                <a:latin typeface="+mn-ea"/>
              </a:rPr>
              <a:t>4-3-25</a:t>
            </a:r>
            <a:r>
              <a:rPr lang="zh-CN" altLang="en-US" sz="2400" dirty="0">
                <a:latin typeface="+mn-ea"/>
              </a:rPr>
              <a:t>）。</a:t>
            </a:r>
          </a:p>
        </p:txBody>
      </p:sp>
      <p:pic>
        <p:nvPicPr>
          <p:cNvPr id="5" name="图片 4">
            <a:extLst>
              <a:ext uri="{FF2B5EF4-FFF2-40B4-BE49-F238E27FC236}">
                <a16:creationId xmlns:a16="http://schemas.microsoft.com/office/drawing/2014/main" id="{45CF7C78-7322-BF5E-895F-6DD61CE812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8591" y="2308933"/>
            <a:ext cx="6874818" cy="3841144"/>
          </a:xfrm>
          <a:prstGeom prst="rect">
            <a:avLst/>
          </a:prstGeom>
        </p:spPr>
      </p:pic>
    </p:spTree>
    <p:extLst>
      <p:ext uri="{BB962C8B-B14F-4D97-AF65-F5344CB8AC3E}">
        <p14:creationId xmlns:p14="http://schemas.microsoft.com/office/powerpoint/2010/main" val="3753796399"/>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B605D18-C9F9-83E8-4184-5AAD6621A001}"/>
              </a:ext>
            </a:extLst>
          </p:cNvPr>
          <p:cNvSpPr txBox="1"/>
          <p:nvPr/>
        </p:nvSpPr>
        <p:spPr>
          <a:xfrm>
            <a:off x="963561" y="668594"/>
            <a:ext cx="10264878" cy="2015936"/>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）车轮沿主销移动的悬架。</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烛式悬架。烛式悬架的优点是当悬架变形时，主销的定位角不会发生变化，仅轮距、轴距稍有改变，有利于汽车的转向操纵性和行驶稳定性；缺点是侧向力全部由套筒和主销承受，两者之间的摩擦阻力大，磨损严重。因此，这种结构形式目前很少采用。</a:t>
            </a:r>
            <a:endParaRPr lang="en-US" altLang="zh-CN" sz="2400" dirty="0">
              <a:latin typeface="+mn-ea"/>
            </a:endParaRPr>
          </a:p>
        </p:txBody>
      </p:sp>
      <p:sp>
        <p:nvSpPr>
          <p:cNvPr id="4" name="文本框 3">
            <a:extLst>
              <a:ext uri="{FF2B5EF4-FFF2-40B4-BE49-F238E27FC236}">
                <a16:creationId xmlns:a16="http://schemas.microsoft.com/office/drawing/2014/main" id="{21AA97D9-9DFD-CE7C-296B-122522391435}"/>
              </a:ext>
            </a:extLst>
          </p:cNvPr>
          <p:cNvSpPr txBox="1"/>
          <p:nvPr/>
        </p:nvSpPr>
        <p:spPr>
          <a:xfrm>
            <a:off x="983226" y="2684530"/>
            <a:ext cx="5112774" cy="2292935"/>
          </a:xfrm>
          <a:prstGeom prst="rect">
            <a:avLst/>
          </a:prstGeom>
          <a:noFill/>
        </p:spPr>
        <p:txBody>
          <a:bodyPr wrap="square" rtlCol="0">
            <a:spAutoFit/>
          </a:bodyPr>
          <a:lstStyle/>
          <a:p>
            <a:pPr indent="576000" algn="just">
              <a:spcAft>
                <a:spcPts val="600"/>
              </a:spcAft>
            </a:pPr>
            <a:r>
              <a:rPr lang="en-US" altLang="zh-CN" sz="2400" dirty="0">
                <a:latin typeface="+mn-ea"/>
              </a:rPr>
              <a:t>2</a:t>
            </a:r>
            <a:r>
              <a:rPr lang="zh-CN" altLang="en-US" sz="2400" dirty="0">
                <a:latin typeface="+mn-ea"/>
              </a:rPr>
              <a:t>）麦弗逊式独立悬架。麦弗逊式独立悬架是目前前置前驱动轿车和某些轻型客车应用比较普遍的悬架结构形式。如图</a:t>
            </a:r>
            <a:r>
              <a:rPr lang="en-US" altLang="zh-CN" sz="2400" dirty="0">
                <a:latin typeface="+mn-ea"/>
              </a:rPr>
              <a:t>4-3-26</a:t>
            </a:r>
            <a:r>
              <a:rPr lang="zh-CN" altLang="en-US" sz="2400" dirty="0">
                <a:latin typeface="+mn-ea"/>
              </a:rPr>
              <a:t>所示为典型的麦弗逊式独立悬架。</a:t>
            </a:r>
          </a:p>
          <a:p>
            <a:endParaRPr lang="zh-CN" altLang="en-US" dirty="0"/>
          </a:p>
        </p:txBody>
      </p:sp>
      <p:pic>
        <p:nvPicPr>
          <p:cNvPr id="6" name="图片 5">
            <a:extLst>
              <a:ext uri="{FF2B5EF4-FFF2-40B4-BE49-F238E27FC236}">
                <a16:creationId xmlns:a16="http://schemas.microsoft.com/office/drawing/2014/main" id="{7463B0F8-B17C-1015-BD02-C07EBFC0C5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8709" y="2635492"/>
            <a:ext cx="3847020" cy="3553914"/>
          </a:xfrm>
          <a:prstGeom prst="rect">
            <a:avLst/>
          </a:prstGeom>
        </p:spPr>
      </p:pic>
    </p:spTree>
    <p:extLst>
      <p:ext uri="{BB962C8B-B14F-4D97-AF65-F5344CB8AC3E}">
        <p14:creationId xmlns:p14="http://schemas.microsoft.com/office/powerpoint/2010/main" val="888264585"/>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EDE435F-8BC6-5544-9D7C-0130E6582A20}"/>
              </a:ext>
            </a:extLst>
          </p:cNvPr>
          <p:cNvSpPr txBox="1"/>
          <p:nvPr/>
        </p:nvSpPr>
        <p:spPr>
          <a:xfrm>
            <a:off x="1209368" y="462116"/>
            <a:ext cx="10512000" cy="1200329"/>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）单斜臂式独立悬架。单斜臂式独立悬架的结构介于单横臂式独立悬架和单纵臂式独立悬架之间，多用于后轮驱动汽车的后悬架上（图</a:t>
            </a:r>
            <a:r>
              <a:rPr lang="en-US" altLang="zh-CN" sz="2400" dirty="0">
                <a:latin typeface="+mn-ea"/>
              </a:rPr>
              <a:t>4-3-27</a:t>
            </a:r>
            <a:r>
              <a:rPr lang="zh-CN" altLang="en-US" sz="2400" dirty="0">
                <a:latin typeface="+mn-ea"/>
              </a:rPr>
              <a:t>、图</a:t>
            </a:r>
            <a:r>
              <a:rPr lang="en-US" altLang="zh-CN" sz="2400" dirty="0">
                <a:latin typeface="+mn-ea"/>
              </a:rPr>
              <a:t>4-3-28</a:t>
            </a:r>
            <a:r>
              <a:rPr lang="zh-CN" altLang="en-US" sz="2400" dirty="0">
                <a:latin typeface="+mn-ea"/>
              </a:rPr>
              <a:t>）。</a:t>
            </a:r>
          </a:p>
        </p:txBody>
      </p:sp>
      <p:pic>
        <p:nvPicPr>
          <p:cNvPr id="5" name="图片 4">
            <a:extLst>
              <a:ext uri="{FF2B5EF4-FFF2-40B4-BE49-F238E27FC236}">
                <a16:creationId xmlns:a16="http://schemas.microsoft.com/office/drawing/2014/main" id="{BFF88FC0-D56A-9D88-F437-32EFF298AD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9368" y="1662445"/>
            <a:ext cx="3380952" cy="4228571"/>
          </a:xfrm>
          <a:prstGeom prst="rect">
            <a:avLst/>
          </a:prstGeom>
        </p:spPr>
      </p:pic>
      <p:pic>
        <p:nvPicPr>
          <p:cNvPr id="7" name="图片 6">
            <a:extLst>
              <a:ext uri="{FF2B5EF4-FFF2-40B4-BE49-F238E27FC236}">
                <a16:creationId xmlns:a16="http://schemas.microsoft.com/office/drawing/2014/main" id="{D1F69490-1E05-542E-E3C0-289217E4CA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5934" y="1814538"/>
            <a:ext cx="6384092" cy="3228924"/>
          </a:xfrm>
          <a:prstGeom prst="rect">
            <a:avLst/>
          </a:prstGeom>
        </p:spPr>
      </p:pic>
    </p:spTree>
    <p:extLst>
      <p:ext uri="{BB962C8B-B14F-4D97-AF65-F5344CB8AC3E}">
        <p14:creationId xmlns:p14="http://schemas.microsoft.com/office/powerpoint/2010/main" val="1273529248"/>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18EF51C-C865-B02B-ECCD-CA470DDA31B5}"/>
              </a:ext>
            </a:extLst>
          </p:cNvPr>
          <p:cNvSpPr txBox="1"/>
          <p:nvPr/>
        </p:nvSpPr>
        <p:spPr>
          <a:xfrm>
            <a:off x="850490" y="619432"/>
            <a:ext cx="10491020" cy="1200329"/>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5</a:t>
            </a:r>
            <a:r>
              <a:rPr lang="zh-CN" altLang="en-US" sz="2400" dirty="0">
                <a:latin typeface="+mn-ea"/>
              </a:rPr>
              <a:t>）横向稳定器。横向稳定器（图</a:t>
            </a:r>
            <a:r>
              <a:rPr lang="en-US" altLang="zh-CN" sz="2400" dirty="0">
                <a:latin typeface="+mn-ea"/>
              </a:rPr>
              <a:t>4-3-29</a:t>
            </a:r>
            <a:r>
              <a:rPr lang="zh-CN" altLang="en-US" sz="2400" dirty="0">
                <a:latin typeface="+mn-ea"/>
              </a:rPr>
              <a:t>）主要由</a:t>
            </a:r>
            <a:r>
              <a:rPr lang="en-US" altLang="zh-CN" sz="2400" dirty="0">
                <a:latin typeface="+mn-ea"/>
              </a:rPr>
              <a:t>U</a:t>
            </a:r>
            <a:r>
              <a:rPr lang="zh-CN" altLang="en-US" sz="2400" dirty="0">
                <a:latin typeface="+mn-ea"/>
              </a:rPr>
              <a:t>形横向稳定杆、连接杆和横向稳定杆支座组成，支座固定在车身上，稳定杆两端通过连杆与下摆臂相连接。</a:t>
            </a:r>
          </a:p>
        </p:txBody>
      </p:sp>
      <p:pic>
        <p:nvPicPr>
          <p:cNvPr id="5" name="图片 4">
            <a:extLst>
              <a:ext uri="{FF2B5EF4-FFF2-40B4-BE49-F238E27FC236}">
                <a16:creationId xmlns:a16="http://schemas.microsoft.com/office/drawing/2014/main" id="{11F78F4C-82F5-D08A-8D08-2FCEA1A4C6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7874" y="1640583"/>
            <a:ext cx="5656252" cy="4597985"/>
          </a:xfrm>
          <a:prstGeom prst="rect">
            <a:avLst/>
          </a:prstGeom>
        </p:spPr>
      </p:pic>
    </p:spTree>
    <p:extLst>
      <p:ext uri="{BB962C8B-B14F-4D97-AF65-F5344CB8AC3E}">
        <p14:creationId xmlns:p14="http://schemas.microsoft.com/office/powerpoint/2010/main" val="4044007521"/>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9BA1751-956C-2B46-FEC6-2B0107BDB8CD}"/>
              </a:ext>
            </a:extLst>
          </p:cNvPr>
          <p:cNvSpPr txBox="1"/>
          <p:nvPr/>
        </p:nvSpPr>
        <p:spPr>
          <a:xfrm>
            <a:off x="840000" y="635927"/>
            <a:ext cx="10512000" cy="5586145"/>
          </a:xfrm>
          <a:prstGeom prst="rect">
            <a:avLst/>
          </a:prstGeom>
          <a:noFill/>
        </p:spPr>
        <p:txBody>
          <a:bodyPr wrap="square" rtlCol="0">
            <a:spAutoFit/>
          </a:bodyPr>
          <a:lstStyle/>
          <a:p>
            <a:pPr indent="576000" algn="just">
              <a:spcAft>
                <a:spcPts val="600"/>
              </a:spcAft>
            </a:pPr>
            <a:r>
              <a:rPr lang="zh-CN" altLang="en-US" sz="2500" b="1" dirty="0">
                <a:latin typeface="+mn-ea"/>
              </a:rPr>
              <a:t>（五）电控悬架</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电控悬架的分类</a:t>
            </a:r>
            <a:endParaRPr lang="en-US" altLang="zh-CN" sz="2400" b="1" dirty="0">
              <a:latin typeface="+mn-ea"/>
            </a:endParaRPr>
          </a:p>
          <a:p>
            <a:pPr indent="576000" algn="just">
              <a:spcAft>
                <a:spcPts val="600"/>
              </a:spcAft>
            </a:pPr>
            <a:r>
              <a:rPr lang="zh-CN" altLang="en-US" sz="2400" dirty="0">
                <a:latin typeface="+mn-ea"/>
              </a:rPr>
              <a:t>悬架系统可根据汽车的运动状态、路面状况及载荷等参数的变化，对悬架的刚度和阻尼进行动态的自适应调节，使悬架系统始终处于最佳减振状态，这种悬架称为主动悬架系统。包含动力源的主动悬架系统称为全主动悬架或有源主动悬架；不包含动力源的主动悬架系统称为半主动悬架或无源主动悬架。</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）全主动悬架（简称主动悬架）。全主动悬架是在被动悬架系统（弹性元件、减振器、导向装置）中附加一个可控制作用力的装置。其通常由执行机构、测量系统、反馈控制系统和能源系统四部分组成。</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半主动悬架。半主动悬架与主动悬架的区别是，半主动悬架用可控阻尼的减振器取代了执行器。因此，它不考虑改变悬架的刚度，而只考虑改变悬架的阻尼。半主动悬架无动力源由可控的阻尼元件（减振器）和弹簧组成。</a:t>
            </a:r>
          </a:p>
        </p:txBody>
      </p:sp>
    </p:spTree>
    <p:extLst>
      <p:ext uri="{BB962C8B-B14F-4D97-AF65-F5344CB8AC3E}">
        <p14:creationId xmlns:p14="http://schemas.microsoft.com/office/powerpoint/2010/main" val="33090326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24D59C7-9115-0369-564A-FED31D52F5EC}"/>
              </a:ext>
            </a:extLst>
          </p:cNvPr>
          <p:cNvSpPr txBox="1"/>
          <p:nvPr/>
        </p:nvSpPr>
        <p:spPr>
          <a:xfrm>
            <a:off x="840000" y="2413337"/>
            <a:ext cx="10512000" cy="2031325"/>
          </a:xfrm>
          <a:prstGeom prst="rect">
            <a:avLst/>
          </a:prstGeom>
          <a:noFill/>
        </p:spPr>
        <p:txBody>
          <a:bodyPr wrap="square" rtlCol="0">
            <a:spAutoFit/>
          </a:bodyPr>
          <a:lstStyle/>
          <a:p>
            <a:pPr indent="576000" algn="just">
              <a:spcAft>
                <a:spcPts val="600"/>
              </a:spcAft>
            </a:pPr>
            <a:r>
              <a:rPr lang="zh-CN" altLang="en-US" sz="2500" b="1" dirty="0">
                <a:latin typeface="+mn-ea"/>
              </a:rPr>
              <a:t>（二）摩擦式离合器</a:t>
            </a:r>
            <a:endParaRPr lang="en-US" altLang="zh-CN" sz="2500" b="1" dirty="0">
              <a:latin typeface="+mn-ea"/>
            </a:endParaRPr>
          </a:p>
          <a:p>
            <a:pPr indent="576000" algn="just">
              <a:spcAft>
                <a:spcPts val="600"/>
              </a:spcAft>
            </a:pPr>
            <a:r>
              <a:rPr lang="zh-CN" altLang="en-US" sz="2400" dirty="0">
                <a:latin typeface="+mn-ea"/>
              </a:rPr>
              <a:t>离合器是一个传动机构，其主动部分和从动部分可以暂时分离，又可以逐渐接合，并且在传动过程中还可能相对运动。因此，离合器的主动部分和从动部分不可能采用刚性连接，而是借助两者之间的摩擦力（摩擦式离合器）或液力（液力耦合器）或电磁吸力（电磁离合器）来传递转矩。</a:t>
            </a:r>
          </a:p>
        </p:txBody>
      </p:sp>
    </p:spTree>
    <p:extLst>
      <p:ext uri="{BB962C8B-B14F-4D97-AF65-F5344CB8AC3E}">
        <p14:creationId xmlns:p14="http://schemas.microsoft.com/office/powerpoint/2010/main" val="148739246"/>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92B0AA5-6F71-3014-8919-9712BB72B12C}"/>
              </a:ext>
            </a:extLst>
          </p:cNvPr>
          <p:cNvSpPr txBox="1"/>
          <p:nvPr/>
        </p:nvSpPr>
        <p:spPr>
          <a:xfrm>
            <a:off x="840000" y="2382559"/>
            <a:ext cx="10512000" cy="2092881"/>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电控悬架的组成</a:t>
            </a:r>
            <a:endParaRPr lang="en-US" altLang="zh-CN" sz="2400" b="1" dirty="0">
              <a:latin typeface="+mn-ea"/>
            </a:endParaRPr>
          </a:p>
          <a:p>
            <a:pPr indent="576000" algn="just">
              <a:spcAft>
                <a:spcPts val="600"/>
              </a:spcAft>
            </a:pPr>
            <a:r>
              <a:rPr lang="zh-CN" altLang="en-US" sz="2400" dirty="0">
                <a:latin typeface="+mn-ea"/>
              </a:rPr>
              <a:t>电控悬架是建立在普通悬架基础上的电子控制系统。在不同的使用条件下具有不同的弹簧刚度和减振器阻尼力，既满足平顺性的要求又满足操纵稳定性的要求。</a:t>
            </a:r>
            <a:endParaRPr lang="en-US" altLang="zh-CN" sz="2400" dirty="0">
              <a:latin typeface="+mn-ea"/>
            </a:endParaRPr>
          </a:p>
          <a:p>
            <a:pPr indent="576000" algn="just">
              <a:spcAft>
                <a:spcPts val="600"/>
              </a:spcAft>
            </a:pPr>
            <a:r>
              <a:rPr lang="zh-CN" altLang="en-US" sz="2400" dirty="0">
                <a:latin typeface="+mn-ea"/>
              </a:rPr>
              <a:t>电控悬架由传感器、电子控制单元（</a:t>
            </a:r>
            <a:r>
              <a:rPr lang="en-US" altLang="zh-CN" sz="2400" dirty="0">
                <a:latin typeface="+mn-ea"/>
              </a:rPr>
              <a:t>ECU</a:t>
            </a:r>
            <a:r>
              <a:rPr lang="zh-CN" altLang="en-US" sz="2400" dirty="0">
                <a:latin typeface="+mn-ea"/>
              </a:rPr>
              <a:t>）和执行器三部分组成。</a:t>
            </a:r>
          </a:p>
        </p:txBody>
      </p:sp>
    </p:spTree>
    <p:extLst>
      <p:ext uri="{BB962C8B-B14F-4D97-AF65-F5344CB8AC3E}">
        <p14:creationId xmlns:p14="http://schemas.microsoft.com/office/powerpoint/2010/main" val="1913995745"/>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3FACBC4-A05C-C4E2-D722-B539188745F9}"/>
              </a:ext>
            </a:extLst>
          </p:cNvPr>
          <p:cNvSpPr txBox="1"/>
          <p:nvPr/>
        </p:nvSpPr>
        <p:spPr>
          <a:xfrm>
            <a:off x="840000" y="1751617"/>
            <a:ext cx="10512000" cy="3354765"/>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电控悬架的控制功能</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）车速与路面感应控制。</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）当车速高时，提高弹簧刚度和减振器阻尼力，以提高汽车高速行驶时的操纵稳定性。</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）当前轮遇到凸起时，减小后轮悬架弹簧刚度和减振器阻尼力，以减小车身的振动和冲击。</a:t>
            </a:r>
            <a:endParaRPr lang="en-US" altLang="zh-CN" sz="2400" dirty="0">
              <a:latin typeface="+mn-ea"/>
            </a:endParaRPr>
          </a:p>
          <a:p>
            <a:pPr indent="576000" algn="just">
              <a:spcAft>
                <a:spcPts val="600"/>
              </a:spcAft>
            </a:pPr>
            <a:r>
              <a:rPr lang="en-US" altLang="zh-CN" sz="2400" dirty="0">
                <a:latin typeface="+mn-ea"/>
              </a:rPr>
              <a:t>3</a:t>
            </a:r>
            <a:r>
              <a:rPr lang="zh-CN" altLang="en-US" sz="2400" dirty="0">
                <a:latin typeface="+mn-ea"/>
              </a:rPr>
              <a:t>）当路面行驶条件差时，提高弹簧刚度和减振器阻尼力，以抑制车身的振动。</a:t>
            </a:r>
          </a:p>
        </p:txBody>
      </p:sp>
    </p:spTree>
    <p:extLst>
      <p:ext uri="{BB962C8B-B14F-4D97-AF65-F5344CB8AC3E}">
        <p14:creationId xmlns:p14="http://schemas.microsoft.com/office/powerpoint/2010/main" val="1227948328"/>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0C56AC7-A4E5-21ED-D25F-9F1EDDD6286C}"/>
              </a:ext>
            </a:extLst>
          </p:cNvPr>
          <p:cNvSpPr txBox="1"/>
          <p:nvPr/>
        </p:nvSpPr>
        <p:spPr>
          <a:xfrm>
            <a:off x="840000" y="1974755"/>
            <a:ext cx="10512000" cy="2908489"/>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）车身姿态控制。</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）转向时侧倾控制：急转向时，提高弹簧刚度和减振器阻尼力，以抑制车身的侧倾。</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）制动时点头控制：紧急制动时，提高弹簧刚度和减振器阻尼力，以抑制车身的点头。</a:t>
            </a:r>
            <a:endParaRPr lang="en-US" altLang="zh-CN" sz="2400" dirty="0">
              <a:latin typeface="+mn-ea"/>
            </a:endParaRPr>
          </a:p>
          <a:p>
            <a:pPr indent="576000" algn="just">
              <a:spcAft>
                <a:spcPts val="600"/>
              </a:spcAft>
            </a:pPr>
            <a:r>
              <a:rPr lang="en-US" altLang="zh-CN" sz="2400" dirty="0">
                <a:latin typeface="+mn-ea"/>
              </a:rPr>
              <a:t>3</a:t>
            </a:r>
            <a:r>
              <a:rPr lang="zh-CN" altLang="en-US" sz="2400" dirty="0">
                <a:latin typeface="+mn-ea"/>
              </a:rPr>
              <a:t>）加速时后座控制：急加速时，提高弹簧刚度和减振器阻尼力，以抑制车身的后座。</a:t>
            </a:r>
          </a:p>
        </p:txBody>
      </p:sp>
    </p:spTree>
    <p:extLst>
      <p:ext uri="{BB962C8B-B14F-4D97-AF65-F5344CB8AC3E}">
        <p14:creationId xmlns:p14="http://schemas.microsoft.com/office/powerpoint/2010/main" val="3093871766"/>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A32A617-18AE-7547-767A-BCD3D6DB6B86}"/>
              </a:ext>
            </a:extLst>
          </p:cNvPr>
          <p:cNvSpPr txBox="1"/>
          <p:nvPr/>
        </p:nvSpPr>
        <p:spPr>
          <a:xfrm>
            <a:off x="840000" y="1566952"/>
            <a:ext cx="10512000" cy="3724096"/>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）车身高度控制。</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）高速感应控制：车速超过</a:t>
            </a:r>
            <a:r>
              <a:rPr lang="en-US" altLang="zh-CN" sz="2400" dirty="0">
                <a:latin typeface="+mn-ea"/>
              </a:rPr>
              <a:t>90km/h</a:t>
            </a:r>
            <a:r>
              <a:rPr lang="zh-CN" altLang="en-US" sz="2400" dirty="0">
                <a:latin typeface="+mn-ea"/>
              </a:rPr>
              <a:t>时，降低车身高度，以减少空气阻力，提高汽车行驶的稳定性。</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）连续差路面行驶控制：车速在</a:t>
            </a:r>
            <a:r>
              <a:rPr lang="en-US" altLang="zh-CN" sz="2400" dirty="0">
                <a:latin typeface="+mn-ea"/>
              </a:rPr>
              <a:t>40~90km/h</a:t>
            </a:r>
            <a:r>
              <a:rPr lang="zh-CN" altLang="en-US" sz="2400" dirty="0">
                <a:latin typeface="+mn-ea"/>
              </a:rPr>
              <a:t>时，提高车身高度，以提高汽车的通过性；车速在</a:t>
            </a:r>
            <a:r>
              <a:rPr lang="en-US" altLang="zh-CN" sz="2400" dirty="0">
                <a:latin typeface="+mn-ea"/>
              </a:rPr>
              <a:t>90km/h</a:t>
            </a:r>
            <a:r>
              <a:rPr lang="zh-CN" altLang="en-US" sz="2400" dirty="0">
                <a:latin typeface="+mn-ea"/>
              </a:rPr>
              <a:t>以上时，降低车身高度，以满足汽车行驶的稳定性。</a:t>
            </a:r>
            <a:endParaRPr lang="en-US" altLang="zh-CN" sz="2400" dirty="0">
              <a:latin typeface="+mn-ea"/>
            </a:endParaRPr>
          </a:p>
          <a:p>
            <a:pPr indent="576000" algn="just">
              <a:spcAft>
                <a:spcPts val="600"/>
              </a:spcAft>
            </a:pPr>
            <a:r>
              <a:rPr lang="en-US" altLang="zh-CN" sz="2400" dirty="0">
                <a:latin typeface="+mn-ea"/>
              </a:rPr>
              <a:t>3</a:t>
            </a:r>
            <a:r>
              <a:rPr lang="zh-CN" altLang="en-US" sz="2400" dirty="0">
                <a:latin typeface="+mn-ea"/>
              </a:rPr>
              <a:t>）点火开关</a:t>
            </a:r>
            <a:r>
              <a:rPr lang="en-US" altLang="zh-CN" sz="2400" dirty="0">
                <a:latin typeface="+mn-ea"/>
              </a:rPr>
              <a:t>OFF</a:t>
            </a:r>
            <a:r>
              <a:rPr lang="zh-CN" altLang="en-US" sz="2400" dirty="0">
                <a:latin typeface="+mn-ea"/>
              </a:rPr>
              <a:t>控制：驻车时，当点火开关关闭后，降低车身高度，便于乘客上下车。</a:t>
            </a:r>
            <a:endParaRPr lang="en-US" altLang="zh-CN" sz="2400" dirty="0">
              <a:latin typeface="+mn-ea"/>
            </a:endParaRPr>
          </a:p>
          <a:p>
            <a:pPr indent="576000" algn="just">
              <a:spcAft>
                <a:spcPts val="600"/>
              </a:spcAft>
            </a:pPr>
            <a:r>
              <a:rPr lang="en-US" altLang="zh-CN" sz="2400" dirty="0">
                <a:latin typeface="+mn-ea"/>
              </a:rPr>
              <a:t>4</a:t>
            </a:r>
            <a:r>
              <a:rPr lang="zh-CN" altLang="en-US" sz="2400" dirty="0">
                <a:latin typeface="+mn-ea"/>
              </a:rPr>
              <a:t>）自动高度控制：当乘客和载荷变化时，保持车身高度恒定。</a:t>
            </a:r>
          </a:p>
        </p:txBody>
      </p:sp>
    </p:spTree>
    <p:extLst>
      <p:ext uri="{BB962C8B-B14F-4D97-AF65-F5344CB8AC3E}">
        <p14:creationId xmlns:p14="http://schemas.microsoft.com/office/powerpoint/2010/main" val="3680922334"/>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56AE5D-D639-2DE7-93E5-6109E30E906D}"/>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D459ED0F-AC2F-12C3-0E26-9FD4D12B77B1}"/>
              </a:ext>
            </a:extLst>
          </p:cNvPr>
          <p:cNvSpPr txBox="1"/>
          <p:nvPr/>
        </p:nvSpPr>
        <p:spPr>
          <a:xfrm>
            <a:off x="840000" y="1653596"/>
            <a:ext cx="105120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学习研讨</a:t>
            </a:r>
          </a:p>
        </p:txBody>
      </p:sp>
      <p:pic>
        <p:nvPicPr>
          <p:cNvPr id="5" name="图片 4">
            <a:extLst>
              <a:ext uri="{FF2B5EF4-FFF2-40B4-BE49-F238E27FC236}">
                <a16:creationId xmlns:a16="http://schemas.microsoft.com/office/drawing/2014/main" id="{CF198293-8E22-D689-1171-7C1B404867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345627"/>
            <a:ext cx="10512000" cy="2479239"/>
          </a:xfrm>
          <a:prstGeom prst="rect">
            <a:avLst/>
          </a:prstGeom>
        </p:spPr>
      </p:pic>
    </p:spTree>
    <p:extLst>
      <p:ext uri="{BB962C8B-B14F-4D97-AF65-F5344CB8AC3E}">
        <p14:creationId xmlns:p14="http://schemas.microsoft.com/office/powerpoint/2010/main" val="770184414"/>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FB0F5D-D221-C25A-D48C-B46BECCEAEC2}"/>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D8844DC2-1213-5FDE-913D-B250C5E2CFB9}"/>
              </a:ext>
            </a:extLst>
          </p:cNvPr>
          <p:cNvSpPr txBox="1"/>
          <p:nvPr/>
        </p:nvSpPr>
        <p:spPr>
          <a:xfrm>
            <a:off x="840000" y="579932"/>
            <a:ext cx="10512000" cy="584775"/>
          </a:xfrm>
          <a:prstGeom prst="rect">
            <a:avLst/>
          </a:prstGeom>
          <a:noFill/>
        </p:spPr>
        <p:txBody>
          <a:bodyPr wrap="square" rtlCol="0">
            <a:spAutoFit/>
          </a:bodyPr>
          <a:lstStyle/>
          <a:p>
            <a:pPr marL="285750" indent="-285750">
              <a:buFont typeface="Arial" panose="020B0604020202020204" pitchFamily="34" charset="0"/>
              <a:buChar char="•"/>
            </a:pPr>
            <a:r>
              <a:rPr lang="zh-CN" altLang="en-US" sz="3200" b="1" dirty="0"/>
              <a:t>学习评价</a:t>
            </a:r>
          </a:p>
        </p:txBody>
      </p:sp>
      <p:pic>
        <p:nvPicPr>
          <p:cNvPr id="5" name="图片 4">
            <a:extLst>
              <a:ext uri="{FF2B5EF4-FFF2-40B4-BE49-F238E27FC236}">
                <a16:creationId xmlns:a16="http://schemas.microsoft.com/office/drawing/2014/main" id="{EAE0A707-76BA-7992-5638-4B55446193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1463083"/>
            <a:ext cx="10512000" cy="3931834"/>
          </a:xfrm>
          <a:prstGeom prst="rect">
            <a:avLst/>
          </a:prstGeom>
        </p:spPr>
      </p:pic>
    </p:spTree>
    <p:extLst>
      <p:ext uri="{BB962C8B-B14F-4D97-AF65-F5344CB8AC3E}">
        <p14:creationId xmlns:p14="http://schemas.microsoft.com/office/powerpoint/2010/main" val="2234759859"/>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73E573-C3D7-A63B-D154-DBCFCB1FD70B}"/>
            </a:ext>
          </a:extLst>
        </p:cNvPr>
        <p:cNvGrpSpPr/>
        <p:nvPr/>
      </p:nvGrpSpPr>
      <p:grpSpPr>
        <a:xfrm>
          <a:off x="0" y="0"/>
          <a:ext cx="0" cy="0"/>
          <a:chOff x="0" y="0"/>
          <a:chExt cx="0" cy="0"/>
        </a:xfrm>
      </p:grpSpPr>
      <p:grpSp>
        <p:nvGrpSpPr>
          <p:cNvPr id="17" name="组合 16">
            <a:extLst>
              <a:ext uri="{FF2B5EF4-FFF2-40B4-BE49-F238E27FC236}">
                <a16:creationId xmlns:a16="http://schemas.microsoft.com/office/drawing/2014/main" id="{E066E4DF-C940-93E7-3A4D-4DA910DA9FC9}"/>
              </a:ext>
            </a:extLst>
          </p:cNvPr>
          <p:cNvGrpSpPr/>
          <p:nvPr userDrawn="1">
            <p:custDataLst>
              <p:tags r:id="rId2"/>
            </p:custDataLst>
          </p:nvPr>
        </p:nvGrpSpPr>
        <p:grpSpPr>
          <a:xfrm>
            <a:off x="11598910" y="6433185"/>
            <a:ext cx="450850" cy="149860"/>
            <a:chOff x="0" y="3623101"/>
            <a:chExt cx="1405715" cy="468548"/>
          </a:xfrm>
        </p:grpSpPr>
        <p:sp>
          <p:nvSpPr>
            <p:cNvPr id="19" name="菱形 18">
              <a:extLst>
                <a:ext uri="{FF2B5EF4-FFF2-40B4-BE49-F238E27FC236}">
                  <a16:creationId xmlns:a16="http://schemas.microsoft.com/office/drawing/2014/main" id="{0C8FAAEC-7116-B9C5-539D-96CD9465BED7}"/>
                </a:ext>
              </a:extLst>
            </p:cNvPr>
            <p:cNvSpPr/>
            <p:nvPr userDrawn="1">
              <p:custDataLst>
                <p:tags r:id="rId6"/>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菱形 19">
              <a:extLst>
                <a:ext uri="{FF2B5EF4-FFF2-40B4-BE49-F238E27FC236}">
                  <a16:creationId xmlns:a16="http://schemas.microsoft.com/office/drawing/2014/main" id="{CCDFFC3F-E0B5-D81B-AF4A-B660B46B3186}"/>
                </a:ext>
              </a:extLst>
            </p:cNvPr>
            <p:cNvSpPr/>
            <p:nvPr userDrawn="1">
              <p:custDataLst>
                <p:tags r:id="rId7"/>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1" name="菱形 20">
              <a:extLst>
                <a:ext uri="{FF2B5EF4-FFF2-40B4-BE49-F238E27FC236}">
                  <a16:creationId xmlns:a16="http://schemas.microsoft.com/office/drawing/2014/main" id="{3F8BA199-F316-792F-3DDF-012DDE4C8FC2}"/>
                </a:ext>
              </a:extLst>
            </p:cNvPr>
            <p:cNvSpPr/>
            <p:nvPr userDrawn="1">
              <p:custDataLst>
                <p:tags r:id="rId8"/>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16" name="五边形 4">
            <a:extLst>
              <a:ext uri="{FF2B5EF4-FFF2-40B4-BE49-F238E27FC236}">
                <a16:creationId xmlns:a16="http://schemas.microsoft.com/office/drawing/2014/main" id="{969C9BB0-9477-8B03-A702-0B9618DCD031}"/>
              </a:ext>
            </a:extLst>
          </p:cNvPr>
          <p:cNvSpPr/>
          <p:nvPr userDrawn="1">
            <p:custDataLst>
              <p:tags r:id="rId3"/>
            </p:custDataLst>
          </p:nvPr>
        </p:nvSpPr>
        <p:spPr>
          <a:xfrm rot="5400000">
            <a:off x="306070" y="-38735"/>
            <a:ext cx="520065"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 name="标题 1">
            <a:extLst>
              <a:ext uri="{FF2B5EF4-FFF2-40B4-BE49-F238E27FC236}">
                <a16:creationId xmlns:a16="http://schemas.microsoft.com/office/drawing/2014/main" id="{8B27DE21-A585-B556-BD55-8CFBE57564E3}"/>
              </a:ext>
            </a:extLst>
          </p:cNvPr>
          <p:cNvSpPr>
            <a:spLocks noGrp="1"/>
          </p:cNvSpPr>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zh-CN" altLang="en-US" b="1" dirty="0">
                <a:solidFill>
                  <a:srgbClr val="000000"/>
                </a:solidFill>
                <a:latin typeface="+mj-ea"/>
                <a:cs typeface="微软雅黑" panose="020B0503020204020204" charset="-122"/>
              </a:rPr>
              <a:t>学习单元四</a:t>
            </a:r>
            <a:r>
              <a:rPr lang="zh-CN" altLang="en-US" b="1" dirty="0">
                <a:latin typeface="+mj-ea"/>
              </a:rPr>
              <a:t>　汽车转向系统</a:t>
            </a:r>
            <a:endPar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endParaRPr>
          </a:p>
        </p:txBody>
      </p:sp>
      <p:sp>
        <p:nvSpPr>
          <p:cNvPr id="3" name="内容占位符 2">
            <a:extLst>
              <a:ext uri="{FF2B5EF4-FFF2-40B4-BE49-F238E27FC236}">
                <a16:creationId xmlns:a16="http://schemas.microsoft.com/office/drawing/2014/main" id="{708FEA2D-FFA9-AFB1-E802-7B0A0FFB3767}"/>
              </a:ext>
            </a:extLst>
          </p:cNvPr>
          <p:cNvSpPr>
            <a:spLocks noGrp="1"/>
          </p:cNvSpPr>
          <p:nvPr>
            <p:custDataLst>
              <p:tags r:id="rId5"/>
            </p:custDataLst>
          </p:nvPr>
        </p:nvSpPr>
        <p:spPr>
          <a:xfrm>
            <a:off x="838200" y="2422635"/>
            <a:ext cx="10515600" cy="2237536"/>
          </a:xfrm>
          <a:prstGeom prst="rect">
            <a:avLst/>
          </a:prstGeom>
        </p:spPr>
        <p:txBody>
          <a:bodyPr vert="horz" lIns="91440" tIns="45720" rIns="91440" bIns="45720" rtlCol="0" anchor="ctr">
            <a:sp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457200" algn="just" defTabSz="914400" rtl="0" eaLnBrk="1" fontAlgn="auto" latinLnBrk="0" hangingPunct="1">
              <a:spcBef>
                <a:spcPts val="1000"/>
              </a:spcBef>
              <a:spcAft>
                <a:spcPts val="600"/>
              </a:spcAft>
              <a:buClrTx/>
              <a:buSzTx/>
              <a:buFont typeface="Arial" panose="020B0604020202020204" pitchFamily="34" charset="0"/>
              <a:buChar char="•"/>
              <a:defRPr/>
            </a:pPr>
            <a:r>
              <a:rPr lang="zh-CN" altLang="en-US" sz="3200" b="1" dirty="0">
                <a:solidFill>
                  <a:srgbClr val="000000"/>
                </a:solidFill>
                <a:latin typeface="微软雅黑" panose="020B0503020204020204" charset="-122"/>
                <a:ea typeface="微软雅黑" panose="020B0503020204020204" charset="-122"/>
              </a:rPr>
              <a:t>情境导入</a:t>
            </a:r>
            <a:endParaRPr kumimoji="0" lang="en-US" altLang="zh-CN" sz="32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lvl="0" indent="576000" algn="just">
              <a:lnSpc>
                <a:spcPct val="100000"/>
              </a:lnSpc>
              <a:spcBef>
                <a:spcPts val="0"/>
              </a:spcBef>
              <a:spcAft>
                <a:spcPts val="600"/>
              </a:spcAft>
              <a:buNone/>
            </a:pPr>
            <a:r>
              <a:rPr lang="zh-CN" altLang="en-US" dirty="0">
                <a:latin typeface="+mn-ea"/>
              </a:rPr>
              <a:t>随着科技的进步，汽车的转向系统逐渐由机械式向电控方向发展，四轮转向、动态转向、主动转向等新技术不断应用，使汽车的转向功能越来越智能化、轻松化。可以说，转向盘下面的功能越来越强大，为了了解转向系统所要学习的知识也越来越多。</a:t>
            </a:r>
            <a:endParaRPr kumimoji="0" lang="zh-CN" altLang="en-US" b="0" i="0" u="none" strike="noStrike" kern="1200" cap="none" spc="0" normalizeH="0" baseline="0" noProof="0" dirty="0">
              <a:ln>
                <a:noFill/>
              </a:ln>
              <a:solidFill>
                <a:srgbClr val="000000"/>
              </a:solidFill>
              <a:effectLst/>
              <a:uLnTx/>
              <a:uFillTx/>
              <a:latin typeface="+mn-ea"/>
              <a:cs typeface="+mn-cs"/>
            </a:endParaRPr>
          </a:p>
        </p:txBody>
      </p:sp>
    </p:spTree>
    <p:custDataLst>
      <p:tags r:id="rId1"/>
    </p:custDataLst>
    <p:extLst>
      <p:ext uri="{BB962C8B-B14F-4D97-AF65-F5344CB8AC3E}">
        <p14:creationId xmlns:p14="http://schemas.microsoft.com/office/powerpoint/2010/main" val="1974400731"/>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4AE1FF-6336-0346-65E3-548DB8CF83E7}"/>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D22A09B6-70DA-B9F9-B1F0-4C538161E301}"/>
              </a:ext>
            </a:extLst>
          </p:cNvPr>
          <p:cNvSpPr txBox="1"/>
          <p:nvPr/>
        </p:nvSpPr>
        <p:spPr>
          <a:xfrm>
            <a:off x="852791" y="419997"/>
            <a:ext cx="10486417" cy="335476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相关知识</a:t>
            </a:r>
            <a:endParaRPr lang="en-US" altLang="zh-CN" sz="3200" b="1" dirty="0"/>
          </a:p>
          <a:p>
            <a:pPr indent="575945" algn="just" eaLnBrk="0">
              <a:spcAft>
                <a:spcPts val="600"/>
              </a:spcAft>
            </a:pPr>
            <a:r>
              <a:rPr lang="zh-CN" altLang="en-US" sz="2600" b="1" dirty="0">
                <a:latin typeface="+mn-ea"/>
              </a:rPr>
              <a:t>一、转向系统概述</a:t>
            </a:r>
            <a:endParaRPr lang="en-US" altLang="zh-CN" sz="2600" b="1" dirty="0">
              <a:latin typeface="+mn-ea"/>
            </a:endParaRPr>
          </a:p>
          <a:p>
            <a:pPr indent="575945" algn="just" eaLnBrk="0">
              <a:spcAft>
                <a:spcPts val="600"/>
              </a:spcAft>
            </a:pPr>
            <a:r>
              <a:rPr lang="zh-CN" altLang="en-US" sz="2400" dirty="0">
                <a:latin typeface="+mn-ea"/>
              </a:rPr>
              <a:t>汽车通过传动系统和行驶系统将发动机的动力转变为汽车行驶的驱动力，使汽车产生运动。汽车在行驶中，经常需要改变行驶方向。汽车上用来改变汽车行驶方向的机构称为汽车转向系统。汽车行驶方向的改变是由驾驶员通过操纵转向系统来改变转向轮（一般是前轮）的偏转角度实现的。转向系统不仅可以改变汽车的行驶方向，使其按驾驶员规定的方向行驶，还可以克服由于路面侧向干扰力使车轮自行产生转向的问题，恢复汽车原来的行驶方向。</a:t>
            </a:r>
            <a:endParaRPr lang="zh-CN" altLang="zh-CN" dirty="0">
              <a:latin typeface="+mn-ea"/>
            </a:endParaRPr>
          </a:p>
        </p:txBody>
      </p:sp>
      <p:sp>
        <p:nvSpPr>
          <p:cNvPr id="2" name="文本框 1">
            <a:extLst>
              <a:ext uri="{FF2B5EF4-FFF2-40B4-BE49-F238E27FC236}">
                <a16:creationId xmlns:a16="http://schemas.microsoft.com/office/drawing/2014/main" id="{0571902E-B5E5-1290-05D5-1DCCC95A095E}"/>
              </a:ext>
            </a:extLst>
          </p:cNvPr>
          <p:cNvSpPr txBox="1"/>
          <p:nvPr/>
        </p:nvSpPr>
        <p:spPr>
          <a:xfrm>
            <a:off x="852791" y="3774762"/>
            <a:ext cx="5820696" cy="2308324"/>
          </a:xfrm>
          <a:prstGeom prst="rect">
            <a:avLst/>
          </a:prstGeom>
          <a:noFill/>
        </p:spPr>
        <p:txBody>
          <a:bodyPr wrap="square" rtlCol="0">
            <a:spAutoFit/>
          </a:bodyPr>
          <a:lstStyle/>
          <a:p>
            <a:pPr indent="576000" algn="just">
              <a:spcAft>
                <a:spcPts val="600"/>
              </a:spcAft>
            </a:pPr>
            <a:r>
              <a:rPr lang="zh-CN" altLang="en-US" sz="2400" dirty="0">
                <a:latin typeface="+mn-ea"/>
              </a:rPr>
              <a:t>汽车转向系统一般由转向操纵机构、转向器、转向传动机构三部分组成（图</a:t>
            </a:r>
            <a:r>
              <a:rPr lang="en-US" altLang="zh-CN" sz="2400" dirty="0">
                <a:latin typeface="+mn-ea"/>
              </a:rPr>
              <a:t>4-4-1</a:t>
            </a:r>
            <a:r>
              <a:rPr lang="zh-CN" altLang="en-US" sz="2400" dirty="0">
                <a:latin typeface="+mn-ea"/>
              </a:rPr>
              <a:t>），但由于转向系统的类型不同，其结构组成又有所差异。汽车转向系统根据其转向能源不同，可分为机械转向系统和动力转向系统两大类型。</a:t>
            </a:r>
          </a:p>
        </p:txBody>
      </p:sp>
      <p:pic>
        <p:nvPicPr>
          <p:cNvPr id="5" name="图片 4">
            <a:extLst>
              <a:ext uri="{FF2B5EF4-FFF2-40B4-BE49-F238E27FC236}">
                <a16:creationId xmlns:a16="http://schemas.microsoft.com/office/drawing/2014/main" id="{3A867DCB-39AF-0EF9-F1B8-2B4C18E9DD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04352" y="3774762"/>
            <a:ext cx="3403990" cy="2964766"/>
          </a:xfrm>
          <a:prstGeom prst="rect">
            <a:avLst/>
          </a:prstGeom>
        </p:spPr>
      </p:pic>
    </p:spTree>
    <p:extLst>
      <p:ext uri="{BB962C8B-B14F-4D97-AF65-F5344CB8AC3E}">
        <p14:creationId xmlns:p14="http://schemas.microsoft.com/office/powerpoint/2010/main" val="302542524"/>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6869A260-AC52-5F66-2A99-99F88511A1C3}"/>
              </a:ext>
            </a:extLst>
          </p:cNvPr>
          <p:cNvSpPr txBox="1"/>
          <p:nvPr/>
        </p:nvSpPr>
        <p:spPr>
          <a:xfrm>
            <a:off x="840000" y="599767"/>
            <a:ext cx="10512000" cy="2139047"/>
          </a:xfrm>
          <a:prstGeom prst="rect">
            <a:avLst/>
          </a:prstGeom>
          <a:noFill/>
        </p:spPr>
        <p:txBody>
          <a:bodyPr wrap="square" rtlCol="0">
            <a:spAutoFit/>
          </a:bodyPr>
          <a:lstStyle/>
          <a:p>
            <a:pPr indent="576000" algn="just">
              <a:spcAft>
                <a:spcPts val="600"/>
              </a:spcAft>
            </a:pPr>
            <a:r>
              <a:rPr lang="zh-CN" altLang="en-US" sz="2600" b="1" dirty="0">
                <a:latin typeface="+mn-ea"/>
              </a:rPr>
              <a:t>二、机械转向器类型</a:t>
            </a:r>
            <a:endParaRPr lang="en-US" altLang="zh-CN" sz="2600" b="1" dirty="0">
              <a:latin typeface="+mn-ea"/>
            </a:endParaRPr>
          </a:p>
          <a:p>
            <a:pPr indent="576000" algn="just">
              <a:spcAft>
                <a:spcPts val="600"/>
              </a:spcAft>
            </a:pPr>
            <a:r>
              <a:rPr lang="zh-CN" altLang="en-US" sz="2500" b="1" dirty="0">
                <a:latin typeface="+mn-ea"/>
              </a:rPr>
              <a:t>（一）齿轮齿条式转向器</a:t>
            </a:r>
            <a:endParaRPr lang="en-US" altLang="zh-CN" sz="2500" b="1" dirty="0">
              <a:latin typeface="+mn-ea"/>
            </a:endParaRPr>
          </a:p>
          <a:p>
            <a:pPr indent="576000" algn="just">
              <a:spcAft>
                <a:spcPts val="600"/>
              </a:spcAft>
            </a:pPr>
            <a:r>
              <a:rPr lang="zh-CN" altLang="en-US" sz="2400" dirty="0">
                <a:latin typeface="+mn-ea"/>
              </a:rPr>
              <a:t>齿轮齿条式转向器（图</a:t>
            </a:r>
            <a:r>
              <a:rPr lang="en-US" altLang="zh-CN" sz="2400" dirty="0">
                <a:latin typeface="+mn-ea"/>
              </a:rPr>
              <a:t>4-4-2</a:t>
            </a:r>
            <a:r>
              <a:rPr lang="zh-CN" altLang="en-US" sz="2400" dirty="0">
                <a:latin typeface="+mn-ea"/>
              </a:rPr>
              <a:t>）主要由转向器壳体、转向齿轮、转向齿条等组成，转向器通过转向器壳体的两端用螺栓固定在车身（车架）上。齿轮齿条式转向器具有结构简单，传动效率高，操纵轻便，质量轻的特点。</a:t>
            </a:r>
          </a:p>
        </p:txBody>
      </p:sp>
      <p:pic>
        <p:nvPicPr>
          <p:cNvPr id="6" name="图片 5">
            <a:extLst>
              <a:ext uri="{FF2B5EF4-FFF2-40B4-BE49-F238E27FC236}">
                <a16:creationId xmlns:a16="http://schemas.microsoft.com/office/drawing/2014/main" id="{0170BB8F-DFFE-0755-9532-B96A4C3A75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5524" y="2743947"/>
            <a:ext cx="4380952" cy="3514286"/>
          </a:xfrm>
          <a:prstGeom prst="rect">
            <a:avLst/>
          </a:prstGeom>
        </p:spPr>
      </p:pic>
    </p:spTree>
    <p:extLst>
      <p:ext uri="{BB962C8B-B14F-4D97-AF65-F5344CB8AC3E}">
        <p14:creationId xmlns:p14="http://schemas.microsoft.com/office/powerpoint/2010/main" val="1339418635"/>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A8CA310-BBE2-C5AC-7E1A-C90C12DCA682}"/>
              </a:ext>
            </a:extLst>
          </p:cNvPr>
          <p:cNvSpPr txBox="1"/>
          <p:nvPr/>
        </p:nvSpPr>
        <p:spPr>
          <a:xfrm>
            <a:off x="840000" y="629265"/>
            <a:ext cx="10512000" cy="1661993"/>
          </a:xfrm>
          <a:prstGeom prst="rect">
            <a:avLst/>
          </a:prstGeom>
          <a:noFill/>
        </p:spPr>
        <p:txBody>
          <a:bodyPr wrap="square" rtlCol="0">
            <a:spAutoFit/>
          </a:bodyPr>
          <a:lstStyle/>
          <a:p>
            <a:pPr indent="576000" algn="just">
              <a:spcAft>
                <a:spcPts val="600"/>
              </a:spcAft>
            </a:pPr>
            <a:r>
              <a:rPr lang="zh-CN" altLang="en-US" sz="2500" b="1" dirty="0">
                <a:latin typeface="+mn-ea"/>
              </a:rPr>
              <a:t>（二）蜗杆曲柄指销式转向器</a:t>
            </a:r>
            <a:endParaRPr lang="en-US" altLang="zh-CN" sz="2500" b="1" dirty="0">
              <a:latin typeface="+mn-ea"/>
            </a:endParaRPr>
          </a:p>
          <a:p>
            <a:pPr indent="576000" algn="just">
              <a:spcAft>
                <a:spcPts val="600"/>
              </a:spcAft>
            </a:pPr>
            <a:r>
              <a:rPr lang="zh-CN" altLang="en-US" sz="2400" dirty="0">
                <a:latin typeface="+mn-ea"/>
              </a:rPr>
              <a:t>蜗杆曲柄指销式转向器（图</a:t>
            </a:r>
            <a:r>
              <a:rPr lang="en-US" altLang="zh-CN" sz="2400" dirty="0">
                <a:latin typeface="+mn-ea"/>
              </a:rPr>
              <a:t>4-4-3</a:t>
            </a:r>
            <a:r>
              <a:rPr lang="zh-CN" altLang="en-US" sz="2400" dirty="0">
                <a:latin typeface="+mn-ea"/>
              </a:rPr>
              <a:t>）的传动副以转向蜗杆为主动件，安装在摇臂轴曲柄端部的指销为从动件。转向蜗杆转动时，与之啮合的指销即绕转向摇臂轴轴线沿圆弧运动，并带动转向摇臂轴转动。</a:t>
            </a:r>
          </a:p>
        </p:txBody>
      </p:sp>
      <p:pic>
        <p:nvPicPr>
          <p:cNvPr id="5" name="图片 4">
            <a:extLst>
              <a:ext uri="{FF2B5EF4-FFF2-40B4-BE49-F238E27FC236}">
                <a16:creationId xmlns:a16="http://schemas.microsoft.com/office/drawing/2014/main" id="{0F83FC7F-F5E0-3781-98E9-00D7D80E5F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737" y="2894625"/>
            <a:ext cx="4888525" cy="3334110"/>
          </a:xfrm>
          <a:prstGeom prst="rect">
            <a:avLst/>
          </a:prstGeom>
        </p:spPr>
      </p:pic>
    </p:spTree>
    <p:extLst>
      <p:ext uri="{BB962C8B-B14F-4D97-AF65-F5344CB8AC3E}">
        <p14:creationId xmlns:p14="http://schemas.microsoft.com/office/powerpoint/2010/main" val="42562888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75D4BBA-8FD7-1085-0D30-209ECE47D35F}"/>
              </a:ext>
            </a:extLst>
          </p:cNvPr>
          <p:cNvSpPr txBox="1"/>
          <p:nvPr/>
        </p:nvSpPr>
        <p:spPr>
          <a:xfrm>
            <a:off x="840000" y="1159148"/>
            <a:ext cx="10512000" cy="4539704"/>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摩擦式离合器的组成</a:t>
            </a:r>
            <a:endParaRPr lang="en-US" altLang="zh-CN" sz="2400" b="1" dirty="0">
              <a:latin typeface="+mn-ea"/>
            </a:endParaRPr>
          </a:p>
          <a:p>
            <a:pPr indent="576000" algn="just">
              <a:spcAft>
                <a:spcPts val="600"/>
              </a:spcAft>
            </a:pPr>
            <a:r>
              <a:rPr lang="zh-CN" altLang="en-US" sz="2400" dirty="0">
                <a:latin typeface="+mn-ea"/>
              </a:rPr>
              <a:t>摩擦式离合器由主动部分、从动部分、压紧装置和操纵机构四大部分组成。</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）离合器的主动部分包括飞轮、离合器盖和压盘。只要曲轴旋转，发动机发出的动力就可经飞轮、离合器盖传递给压盘，使它们一起旋转。</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）离合器从动部分一般是指从动盘。从动盘通过花键与变速器第一轴（从动轴）相连。从动盘两面带有摩擦衬片，安装在飞轮和压盘之间。</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）离合器压紧装置是安装在压盘与离合器之间的压紧弹簧，用于对压盘产生压紧力，将从动盘夹紧在飞轮与压盘之间。</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）离合器的操纵机构由踏板、拉杆、拉杆调节叉、分离拨叉、分离套筒、分离轴承、分离杠杆及回位弹簧等组成。</a:t>
            </a:r>
          </a:p>
        </p:txBody>
      </p:sp>
    </p:spTree>
    <p:extLst>
      <p:ext uri="{BB962C8B-B14F-4D97-AF65-F5344CB8AC3E}">
        <p14:creationId xmlns:p14="http://schemas.microsoft.com/office/powerpoint/2010/main" val="1600038075"/>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7AFF3A6-2068-393A-2D8B-6E76F5EF42B5}"/>
              </a:ext>
            </a:extLst>
          </p:cNvPr>
          <p:cNvSpPr txBox="1"/>
          <p:nvPr/>
        </p:nvSpPr>
        <p:spPr>
          <a:xfrm>
            <a:off x="840000" y="1497702"/>
            <a:ext cx="10512000" cy="3862596"/>
          </a:xfrm>
          <a:prstGeom prst="rect">
            <a:avLst/>
          </a:prstGeom>
          <a:noFill/>
        </p:spPr>
        <p:txBody>
          <a:bodyPr wrap="square" rtlCol="0">
            <a:spAutoFit/>
          </a:bodyPr>
          <a:lstStyle/>
          <a:p>
            <a:pPr indent="576000" algn="just">
              <a:spcAft>
                <a:spcPts val="600"/>
              </a:spcAft>
            </a:pPr>
            <a:r>
              <a:rPr lang="zh-CN" altLang="en-US" sz="2500" b="1" dirty="0">
                <a:latin typeface="+mn-ea"/>
              </a:rPr>
              <a:t>（三）循环球式转向器</a:t>
            </a:r>
            <a:endParaRPr lang="en-US" altLang="zh-CN" sz="2500" b="1" dirty="0">
              <a:latin typeface="+mn-ea"/>
            </a:endParaRPr>
          </a:p>
          <a:p>
            <a:pPr indent="576000" algn="just">
              <a:spcAft>
                <a:spcPts val="600"/>
              </a:spcAft>
            </a:pPr>
            <a:r>
              <a:rPr lang="zh-CN" altLang="en-US" sz="2400" dirty="0">
                <a:latin typeface="+mn-ea"/>
              </a:rPr>
              <a:t>循环球式转向器具有两套传动副，一套是螺杆螺母传动副，另一套是齿条齿扇传动副或滑块曲柄销传动副。转向螺母松套在螺杆上，两者配合构成圆形截面的螺旋形通道。螺母侧面有两对通孔，与螺母外的钢球导管构成两条管状的封闭循环通道，实现螺杆和螺母之间的滚动摩擦。转动转向螺杆时，通过钢球将力传递给螺母，螺母沿轴线移动。在摩擦力作用下，所有钢球在螺母与螺杆之间形成“球流”。钢球在螺母内绕行两周后，流出螺母进入导管，再由导管流回螺母通道，两列钢球在各自的封闭通道内循环。螺母外表面有等齿厚齿条，与其啮合的是变齿厚的齿扇。转动螺杆，螺母随之轴向移动，通过齿条、齿扇使转向摇臂转动。</a:t>
            </a:r>
          </a:p>
        </p:txBody>
      </p:sp>
    </p:spTree>
    <p:extLst>
      <p:ext uri="{BB962C8B-B14F-4D97-AF65-F5344CB8AC3E}">
        <p14:creationId xmlns:p14="http://schemas.microsoft.com/office/powerpoint/2010/main" val="401253995"/>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4E39646-77CE-62DD-19B9-55E138C02292}"/>
              </a:ext>
            </a:extLst>
          </p:cNvPr>
          <p:cNvSpPr txBox="1"/>
          <p:nvPr/>
        </p:nvSpPr>
        <p:spPr>
          <a:xfrm>
            <a:off x="840000" y="1297647"/>
            <a:ext cx="10512000" cy="4262705"/>
          </a:xfrm>
          <a:prstGeom prst="rect">
            <a:avLst/>
          </a:prstGeom>
          <a:noFill/>
        </p:spPr>
        <p:txBody>
          <a:bodyPr wrap="square" rtlCol="0">
            <a:spAutoFit/>
          </a:bodyPr>
          <a:lstStyle/>
          <a:p>
            <a:pPr indent="576000" algn="just">
              <a:spcAft>
                <a:spcPts val="600"/>
              </a:spcAft>
            </a:pPr>
            <a:r>
              <a:rPr lang="zh-CN" altLang="en-US" sz="2600" b="1" dirty="0">
                <a:latin typeface="+mn-ea"/>
              </a:rPr>
              <a:t>三、转向传动机构</a:t>
            </a:r>
            <a:endParaRPr lang="en-US" altLang="zh-CN" sz="2600" b="1" dirty="0">
              <a:latin typeface="+mn-ea"/>
            </a:endParaRPr>
          </a:p>
          <a:p>
            <a:pPr indent="576000" algn="just">
              <a:spcAft>
                <a:spcPts val="600"/>
              </a:spcAft>
            </a:pPr>
            <a:r>
              <a:rPr lang="zh-CN" altLang="en-US" sz="2400" dirty="0">
                <a:latin typeface="+mn-ea"/>
              </a:rPr>
              <a:t>转向传动机构的功用是将转向器输出的力传递给转向轮，且使两转向轮偏转角按一定的关系变化，以实现汽车顺利转向。转向传动机构除传递力外，还要承受冲击和振动。设有减振缓冲装置，并能自动消除磨损后的间隙。为避免发生运动干涉，采用球铰链连接。转向传动机构主要由转向直拉杆、转向节臂、向横拉杆、左右梯形臂等机件构成。前轴的两端和转向节由主销铰接在一起，转向节上连接有左右梯形臂，两臂铰接在转向横拉杆上。当一个转向节转动时，另一个转向节也随着变位，使汽车实现转向。但两个车轮转动的角度不同，因为前轴、转向横拉杆、左右梯形臂及所形成的四边形不是矩形而是梯形。转向传动机构的组成与布置形式取决于转向器的位置和转向轮悬架的类型。</a:t>
            </a:r>
          </a:p>
        </p:txBody>
      </p:sp>
    </p:spTree>
    <p:extLst>
      <p:ext uri="{BB962C8B-B14F-4D97-AF65-F5344CB8AC3E}">
        <p14:creationId xmlns:p14="http://schemas.microsoft.com/office/powerpoint/2010/main" val="1933125039"/>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D7A5617-0859-E982-ABD8-24E95F82D8D6}"/>
              </a:ext>
            </a:extLst>
          </p:cNvPr>
          <p:cNvSpPr txBox="1"/>
          <p:nvPr/>
        </p:nvSpPr>
        <p:spPr>
          <a:xfrm>
            <a:off x="840000" y="789816"/>
            <a:ext cx="10512000" cy="5278368"/>
          </a:xfrm>
          <a:prstGeom prst="rect">
            <a:avLst/>
          </a:prstGeom>
          <a:noFill/>
        </p:spPr>
        <p:txBody>
          <a:bodyPr wrap="square" rtlCol="0">
            <a:spAutoFit/>
          </a:bodyPr>
          <a:lstStyle/>
          <a:p>
            <a:pPr indent="576000" algn="just">
              <a:spcAft>
                <a:spcPts val="600"/>
              </a:spcAft>
            </a:pPr>
            <a:r>
              <a:rPr lang="zh-CN" altLang="en-US" sz="2500" b="1" dirty="0">
                <a:latin typeface="+mn-ea"/>
              </a:rPr>
              <a:t>（一）与非独立悬架配用的转向传动机构</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结构组成</a:t>
            </a:r>
            <a:endParaRPr lang="en-US" altLang="zh-CN" sz="2400" b="1" dirty="0">
              <a:latin typeface="+mn-ea"/>
            </a:endParaRPr>
          </a:p>
          <a:p>
            <a:pPr indent="576000" algn="just">
              <a:spcAft>
                <a:spcPts val="600"/>
              </a:spcAft>
            </a:pPr>
            <a:r>
              <a:rPr lang="zh-CN" altLang="en-US" sz="2400" dirty="0">
                <a:latin typeface="+mn-ea"/>
              </a:rPr>
              <a:t>与非独立悬架配用的转向传动机构包括由转向摇臂、转向直拉杆、转向节臂和由转向横拉杆与两个梯形臂组成的转向梯形机构。</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）转向摇臂。转向摇臂是转向器传动副与转向直拉杆之间的传动件。转向摇臂的大端用锥形三角细花键与转向器中摇臂轴的外端连接；其小端带有球头销，以便与转向直拉杆做空间铰链连接。</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）转向直拉杆。转向直拉杆是转向摇臂与转向节臂之间的传动杆件。为了不发生运动干涉，三者间的连接件都是球形铰链。</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转向横拉杆。转向横拉杆是转向梯形机构的底边。转向横拉杆由横拉杆体和装在两端的横拉杆接头组成，两端的接头结构相同，其中，球头销的尾部与梯形臂相连。弹簧保证两球头座与球头紧密接触，并起缓冲作用，其预紧力由螺塞调整。</a:t>
            </a:r>
          </a:p>
        </p:txBody>
      </p:sp>
    </p:spTree>
    <p:extLst>
      <p:ext uri="{BB962C8B-B14F-4D97-AF65-F5344CB8AC3E}">
        <p14:creationId xmlns:p14="http://schemas.microsoft.com/office/powerpoint/2010/main" val="747856056"/>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BE2DF45-F2A8-C706-6ACF-E37BDED711E7}"/>
              </a:ext>
            </a:extLst>
          </p:cNvPr>
          <p:cNvSpPr txBox="1"/>
          <p:nvPr/>
        </p:nvSpPr>
        <p:spPr>
          <a:xfrm>
            <a:off x="840000" y="535332"/>
            <a:ext cx="10512000" cy="2015936"/>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布置形式</a:t>
            </a:r>
            <a:endParaRPr lang="en-US" altLang="zh-CN" sz="2400" b="1" dirty="0">
              <a:latin typeface="+mn-ea"/>
            </a:endParaRPr>
          </a:p>
          <a:p>
            <a:pPr indent="576000" algn="just">
              <a:spcAft>
                <a:spcPts val="600"/>
              </a:spcAft>
            </a:pPr>
            <a:r>
              <a:rPr lang="zh-CN" altLang="en-US" sz="2400" dirty="0">
                <a:latin typeface="+mn-ea"/>
              </a:rPr>
              <a:t>后置式，前桥仅为转向桥，将转向梯形布置在前桥之后；前置式，在发动机位置较低或转向桥兼为驱动桥的情况下，为避免运动干涉，通常将转向梯形机构布置在前桥之前。转向直拉杆横置式，借助球头销直接带动转向横拉杆，从而推动两侧梯形臂转动（图</a:t>
            </a:r>
            <a:r>
              <a:rPr lang="en-US" altLang="zh-CN" sz="2400" dirty="0">
                <a:latin typeface="+mn-ea"/>
              </a:rPr>
              <a:t>4-4-4</a:t>
            </a:r>
            <a:r>
              <a:rPr lang="zh-CN" altLang="en-US" sz="2400" dirty="0">
                <a:latin typeface="+mn-ea"/>
              </a:rPr>
              <a:t>）。</a:t>
            </a:r>
          </a:p>
        </p:txBody>
      </p:sp>
      <p:pic>
        <p:nvPicPr>
          <p:cNvPr id="5" name="图片 4">
            <a:extLst>
              <a:ext uri="{FF2B5EF4-FFF2-40B4-BE49-F238E27FC236}">
                <a16:creationId xmlns:a16="http://schemas.microsoft.com/office/drawing/2014/main" id="{7E643BD8-4E63-0059-BD96-238D5CD3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49906" y="2636770"/>
            <a:ext cx="4492188" cy="3685898"/>
          </a:xfrm>
          <a:prstGeom prst="rect">
            <a:avLst/>
          </a:prstGeom>
        </p:spPr>
      </p:pic>
    </p:spTree>
    <p:extLst>
      <p:ext uri="{BB962C8B-B14F-4D97-AF65-F5344CB8AC3E}">
        <p14:creationId xmlns:p14="http://schemas.microsoft.com/office/powerpoint/2010/main" val="1583134961"/>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7700595-37F9-2A33-C649-5B114438C253}"/>
              </a:ext>
            </a:extLst>
          </p:cNvPr>
          <p:cNvSpPr txBox="1"/>
          <p:nvPr/>
        </p:nvSpPr>
        <p:spPr>
          <a:xfrm>
            <a:off x="839999" y="816078"/>
            <a:ext cx="10512000" cy="2031325"/>
          </a:xfrm>
          <a:prstGeom prst="rect">
            <a:avLst/>
          </a:prstGeom>
          <a:noFill/>
        </p:spPr>
        <p:txBody>
          <a:bodyPr wrap="square" rtlCol="0">
            <a:spAutoFit/>
          </a:bodyPr>
          <a:lstStyle/>
          <a:p>
            <a:pPr indent="576000" algn="just">
              <a:spcAft>
                <a:spcPts val="600"/>
              </a:spcAft>
            </a:pPr>
            <a:r>
              <a:rPr lang="zh-CN" altLang="en-US" sz="2500" b="1" dirty="0">
                <a:latin typeface="+mn-ea"/>
              </a:rPr>
              <a:t>（二）与独立悬架配用的转向传动机构</a:t>
            </a:r>
            <a:endParaRPr lang="en-US" altLang="zh-CN" sz="2500" b="1" dirty="0">
              <a:latin typeface="+mn-ea"/>
            </a:endParaRPr>
          </a:p>
          <a:p>
            <a:pPr indent="576000" algn="just">
              <a:spcAft>
                <a:spcPts val="600"/>
              </a:spcAft>
            </a:pPr>
            <a:r>
              <a:rPr lang="zh-CN" altLang="en-US" sz="2400" dirty="0">
                <a:latin typeface="+mn-ea"/>
              </a:rPr>
              <a:t>采用独立式悬架的转向轮可以相对于车架单独运动，因而其转向桥必须是断开式的，转向传动机构中的转向梯形也必须分成两段。转向摇臂在平行于路面的平面上摆动，直接带动或通过转向直拉杆带动转向梯形运动（图</a:t>
            </a:r>
            <a:r>
              <a:rPr lang="en-US" altLang="zh-CN" sz="2400" dirty="0">
                <a:latin typeface="+mn-ea"/>
              </a:rPr>
              <a:t>4-4-5</a:t>
            </a:r>
            <a:r>
              <a:rPr lang="zh-CN" altLang="en-US" sz="2400" dirty="0">
                <a:latin typeface="+mn-ea"/>
              </a:rPr>
              <a:t>）。</a:t>
            </a:r>
          </a:p>
        </p:txBody>
      </p:sp>
      <p:pic>
        <p:nvPicPr>
          <p:cNvPr id="5" name="图片 4">
            <a:extLst>
              <a:ext uri="{FF2B5EF4-FFF2-40B4-BE49-F238E27FC236}">
                <a16:creationId xmlns:a16="http://schemas.microsoft.com/office/drawing/2014/main" id="{811C36DF-2C35-BE36-3B9D-5E3E894AF1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9808" y="3099065"/>
            <a:ext cx="8952381" cy="2942857"/>
          </a:xfrm>
          <a:prstGeom prst="rect">
            <a:avLst/>
          </a:prstGeom>
        </p:spPr>
      </p:pic>
    </p:spTree>
    <p:extLst>
      <p:ext uri="{BB962C8B-B14F-4D97-AF65-F5344CB8AC3E}">
        <p14:creationId xmlns:p14="http://schemas.microsoft.com/office/powerpoint/2010/main" val="2587148361"/>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8353D3A-2D60-48E8-6305-AAE85749F624}"/>
              </a:ext>
            </a:extLst>
          </p:cNvPr>
          <p:cNvSpPr txBox="1"/>
          <p:nvPr/>
        </p:nvSpPr>
        <p:spPr>
          <a:xfrm>
            <a:off x="840000" y="2182505"/>
            <a:ext cx="10512000" cy="2492990"/>
          </a:xfrm>
          <a:prstGeom prst="rect">
            <a:avLst/>
          </a:prstGeom>
          <a:noFill/>
        </p:spPr>
        <p:txBody>
          <a:bodyPr wrap="square" rtlCol="0">
            <a:spAutoFit/>
          </a:bodyPr>
          <a:lstStyle/>
          <a:p>
            <a:pPr indent="576000" algn="just">
              <a:spcAft>
                <a:spcPts val="600"/>
              </a:spcAft>
            </a:pPr>
            <a:r>
              <a:rPr lang="zh-CN" altLang="en-US" sz="2600" b="1" dirty="0">
                <a:latin typeface="+mn-ea"/>
              </a:rPr>
              <a:t>四、动力转向系统</a:t>
            </a:r>
            <a:endParaRPr lang="en-US" altLang="zh-CN" sz="2600" b="1" dirty="0">
              <a:latin typeface="+mn-ea"/>
            </a:endParaRPr>
          </a:p>
          <a:p>
            <a:pPr indent="576000" algn="just">
              <a:spcAft>
                <a:spcPts val="600"/>
              </a:spcAft>
            </a:pPr>
            <a:r>
              <a:rPr lang="zh-CN" altLang="en-US" sz="2500" b="1" dirty="0">
                <a:latin typeface="+mn-ea"/>
              </a:rPr>
              <a:t>（一）动力转向系统概述</a:t>
            </a:r>
            <a:endParaRPr lang="en-US" altLang="zh-CN" sz="2500" b="1" dirty="0">
              <a:latin typeface="+mn-ea"/>
            </a:endParaRPr>
          </a:p>
          <a:p>
            <a:pPr indent="576000" algn="just">
              <a:spcAft>
                <a:spcPts val="600"/>
              </a:spcAft>
            </a:pPr>
            <a:r>
              <a:rPr lang="zh-CN" altLang="en-US" sz="2400" dirty="0">
                <a:latin typeface="+mn-ea"/>
              </a:rPr>
              <a:t>动力转向是指压力能在驾驶员的控制下，对传动装置施加随动渐进压力，实现转向。动力转向的能量只有一小部分是驾驶员提供的，大部分是通过发动机驱动转向油泵旋转，将发动机输出的部分机械能转化为压力能提供的。通常，在转向阻力很大的汽车上，采用动力转向装置。</a:t>
            </a:r>
          </a:p>
        </p:txBody>
      </p:sp>
    </p:spTree>
    <p:extLst>
      <p:ext uri="{BB962C8B-B14F-4D97-AF65-F5344CB8AC3E}">
        <p14:creationId xmlns:p14="http://schemas.microsoft.com/office/powerpoint/2010/main" val="386284060"/>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54E1CA9-77B2-CEB6-81DB-4B1F84137AA3}"/>
              </a:ext>
            </a:extLst>
          </p:cNvPr>
          <p:cNvSpPr txBox="1"/>
          <p:nvPr/>
        </p:nvSpPr>
        <p:spPr>
          <a:xfrm>
            <a:off x="840000" y="897538"/>
            <a:ext cx="10512000" cy="5062924"/>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动力转向系统的分类</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）按动力能源分类。</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）液压式。液压式动力转向系统以液压为动力源，目前应用广泛。</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）气压式。气压式动力转向系统以压缩空气为动力源，仅限于重型且采用气压制动的汽车。</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）按动力缸、控制阀及转向器的相对位置分类。</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）整体式。其机械转向器和动力缸设计成一体，并与转向控制阀组装在一起。</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）半整体式。其转向控制阀同机械转向器组合成一体，而转向动力缸则作为一个独立的部件。</a:t>
            </a:r>
            <a:endParaRPr lang="en-US" altLang="zh-CN" sz="2400" dirty="0">
              <a:latin typeface="+mn-ea"/>
            </a:endParaRPr>
          </a:p>
          <a:p>
            <a:pPr indent="576000" algn="just">
              <a:spcAft>
                <a:spcPts val="600"/>
              </a:spcAft>
            </a:pPr>
            <a:r>
              <a:rPr lang="en-US" altLang="zh-CN" sz="2400" dirty="0">
                <a:latin typeface="+mn-ea"/>
              </a:rPr>
              <a:t>3</a:t>
            </a:r>
            <a:r>
              <a:rPr lang="zh-CN" altLang="en-US" sz="2400" dirty="0">
                <a:latin typeface="+mn-ea"/>
              </a:rPr>
              <a:t>）转向加力器。其机械转向器独立，而将转向控制阀和转向动力缸组合成一体。</a:t>
            </a:r>
          </a:p>
        </p:txBody>
      </p:sp>
    </p:spTree>
    <p:extLst>
      <p:ext uri="{BB962C8B-B14F-4D97-AF65-F5344CB8AC3E}">
        <p14:creationId xmlns:p14="http://schemas.microsoft.com/office/powerpoint/2010/main" val="3082555775"/>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4576F62-FE9B-C46F-1DC8-3A7EBB5CB0AD}"/>
              </a:ext>
            </a:extLst>
          </p:cNvPr>
          <p:cNvSpPr txBox="1"/>
          <p:nvPr/>
        </p:nvSpPr>
        <p:spPr>
          <a:xfrm>
            <a:off x="840000" y="1682368"/>
            <a:ext cx="10512000" cy="3493264"/>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动力转向系统的基本结构组成和工作原理</a:t>
            </a:r>
            <a:endParaRPr lang="en-US" altLang="zh-CN" sz="2400" b="1" dirty="0">
              <a:latin typeface="+mn-ea"/>
            </a:endParaRPr>
          </a:p>
          <a:p>
            <a:pPr indent="576000" algn="just">
              <a:spcAft>
                <a:spcPts val="600"/>
              </a:spcAft>
            </a:pPr>
            <a:r>
              <a:rPr lang="zh-CN" altLang="en-US" sz="2400" dirty="0">
                <a:latin typeface="+mn-ea"/>
              </a:rPr>
              <a:t>动力转向系统是在机械转向系统的基础上加设一套转向加力装置而形成。转向加力装置由机械转向器、转向动力缸和转向控制阀三大部分组成。当驾驶员逆时针方向转向时，转向摇臂将拉动转向直拉杆向前运动。转向直拉杆在拉力作用下实现机械转向，这时汽车将向左转向。与此同时，转向直拉杆还带动了转向控制阀中的滑阀移动，使转向动力缸的右腔接通转向油泵的出油口，右腔通过转向控制阀与转向油罐接通，转向动力缸的活塞所受的向右的液压作用力便经其推杆也作用在转向横拉杆上。由于液压作用力较大，便在很大程度上减轻了驾驶员的操纵力。</a:t>
            </a:r>
          </a:p>
        </p:txBody>
      </p:sp>
    </p:spTree>
    <p:extLst>
      <p:ext uri="{BB962C8B-B14F-4D97-AF65-F5344CB8AC3E}">
        <p14:creationId xmlns:p14="http://schemas.microsoft.com/office/powerpoint/2010/main" val="3239509933"/>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4AE611A-0B80-1EE6-B2EF-1C9E1324A299}"/>
              </a:ext>
            </a:extLst>
          </p:cNvPr>
          <p:cNvSpPr txBox="1"/>
          <p:nvPr/>
        </p:nvSpPr>
        <p:spPr>
          <a:xfrm>
            <a:off x="1047135" y="820593"/>
            <a:ext cx="10097729" cy="5216813"/>
          </a:xfrm>
          <a:prstGeom prst="rect">
            <a:avLst/>
          </a:prstGeom>
          <a:noFill/>
        </p:spPr>
        <p:txBody>
          <a:bodyPr wrap="square" rtlCol="0">
            <a:spAutoFit/>
          </a:bodyPr>
          <a:lstStyle/>
          <a:p>
            <a:pPr indent="576000" algn="just">
              <a:spcAft>
                <a:spcPts val="600"/>
              </a:spcAft>
            </a:pPr>
            <a:r>
              <a:rPr lang="zh-CN" altLang="en-US" sz="2500" b="1" dirty="0">
                <a:latin typeface="+mn-ea"/>
              </a:rPr>
              <a:t>（二）液压式动力转向系统</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液压式动力转向器的组成结构</a:t>
            </a:r>
            <a:endParaRPr lang="en-US" altLang="zh-CN" sz="2400" b="1" dirty="0">
              <a:latin typeface="+mn-ea"/>
            </a:endParaRPr>
          </a:p>
          <a:p>
            <a:pPr indent="576000" algn="just">
              <a:spcAft>
                <a:spcPts val="600"/>
              </a:spcAft>
            </a:pPr>
            <a:r>
              <a:rPr lang="zh-CN" altLang="en-US" sz="2400" dirty="0">
                <a:latin typeface="+mn-ea"/>
              </a:rPr>
              <a:t>轿车主要采用转阀式的整体式动力转向器。采用的整体式动力转向器，其机械转向器、转向动力缸和控制阀设计成一体，组成整体式动力转向器。其控制阀为滑阀或转阀。转向动力缸活塞与机械转向器制成一体。活塞将转向动力缸分成左右两腔。转向控制阀组装在机械转向器的下端，转向轴转动控制转向控制阀的工作状态。</a:t>
            </a:r>
            <a:endParaRPr lang="en-US" altLang="zh-CN" sz="2400" dirty="0">
              <a:latin typeface="+mn-ea"/>
            </a:endParaRPr>
          </a:p>
          <a:p>
            <a:pPr indent="576000" algn="just">
              <a:spcAft>
                <a:spcPts val="600"/>
              </a:spcAft>
            </a:pPr>
            <a:r>
              <a:rPr lang="en-US" altLang="zh-CN" sz="2400" b="1" dirty="0">
                <a:latin typeface="+mn-ea"/>
              </a:rPr>
              <a:t>2.</a:t>
            </a:r>
            <a:r>
              <a:rPr lang="zh-CN" altLang="en-US" sz="2400" b="1" dirty="0">
                <a:latin typeface="+mn-ea"/>
              </a:rPr>
              <a:t>液压式动力转向系统的工作原理</a:t>
            </a:r>
            <a:endParaRPr lang="en-US" altLang="zh-CN" sz="2400" b="1" dirty="0">
              <a:latin typeface="+mn-ea"/>
            </a:endParaRPr>
          </a:p>
          <a:p>
            <a:pPr indent="576000" algn="just">
              <a:spcAft>
                <a:spcPts val="600"/>
              </a:spcAft>
            </a:pPr>
            <a:r>
              <a:rPr lang="zh-CN" altLang="en-US" sz="2400" dirty="0">
                <a:latin typeface="+mn-ea"/>
              </a:rPr>
              <a:t>叶轮泵由发动机驱动，转向控制阀安装在转向柱下端，齿条右端装有动力缸，缸分成两个工作压力室。储油罐通过吸管连接叶轮泵，通过回油管连接控制阀。压力管从控制阀通往叶轮泵。不转向时，控制阀保持开启状态，动力缸活塞两边的工作腔与低压回油管相通而不起作用。叶轮泵输出的油液经控制阀流回储油罐。</a:t>
            </a:r>
          </a:p>
        </p:txBody>
      </p:sp>
    </p:spTree>
    <p:extLst>
      <p:ext uri="{BB962C8B-B14F-4D97-AF65-F5344CB8AC3E}">
        <p14:creationId xmlns:p14="http://schemas.microsoft.com/office/powerpoint/2010/main" val="2497677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0957447F-03D8-641E-2AB9-220AB2F1C1FC}"/>
              </a:ext>
            </a:extLst>
          </p:cNvPr>
          <p:cNvSpPr txBox="1"/>
          <p:nvPr/>
        </p:nvSpPr>
        <p:spPr>
          <a:xfrm>
            <a:off x="840000" y="1566952"/>
            <a:ext cx="10512000" cy="3724096"/>
          </a:xfrm>
          <a:prstGeom prst="rect">
            <a:avLst/>
          </a:prstGeom>
          <a:noFill/>
        </p:spPr>
        <p:txBody>
          <a:bodyPr wrap="square" rtlCol="0">
            <a:spAutoFit/>
          </a:bodyPr>
          <a:lstStyle/>
          <a:p>
            <a:pPr indent="576000" algn="just">
              <a:spcAft>
                <a:spcPts val="600"/>
              </a:spcAft>
            </a:pPr>
            <a:r>
              <a:rPr lang="zh-CN" altLang="en-US" sz="2500" b="1" dirty="0">
                <a:latin typeface="+mn-ea"/>
              </a:rPr>
              <a:t>（三）电子控制动力转向系统</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电子控制液压助力转向系统</a:t>
            </a:r>
            <a:endParaRPr lang="en-US" altLang="zh-CN" sz="2400" b="1" dirty="0">
              <a:latin typeface="+mn-ea"/>
            </a:endParaRPr>
          </a:p>
          <a:p>
            <a:pPr indent="576000" algn="just">
              <a:spcAft>
                <a:spcPts val="600"/>
              </a:spcAft>
            </a:pPr>
            <a:r>
              <a:rPr lang="zh-CN" altLang="en-US" sz="2400" dirty="0">
                <a:latin typeface="+mn-ea"/>
              </a:rPr>
              <a:t>为了提高汽车的操纵稳定性，可在动力转向系统中采用可变转向力控制机构。车速感应动力转向系统，是依靠车速控制所对应的转向力，通过驾驶员的操作，使车辆操纵性获得提高的系统。</a:t>
            </a:r>
            <a:endParaRPr lang="en-US" altLang="zh-CN" sz="2400" dirty="0">
              <a:latin typeface="+mn-ea"/>
            </a:endParaRPr>
          </a:p>
          <a:p>
            <a:pPr indent="576000" algn="just">
              <a:spcAft>
                <a:spcPts val="600"/>
              </a:spcAft>
            </a:pPr>
            <a:r>
              <a:rPr lang="en-US" altLang="zh-CN" sz="2400" b="1" dirty="0">
                <a:latin typeface="+mn-ea"/>
              </a:rPr>
              <a:t>2.</a:t>
            </a:r>
            <a:r>
              <a:rPr lang="zh-CN" altLang="en-US" sz="2400" b="1" dirty="0">
                <a:latin typeface="+mn-ea"/>
              </a:rPr>
              <a:t>电动助力转向系统</a:t>
            </a:r>
            <a:endParaRPr lang="en-US" altLang="zh-CN" sz="2400" b="1" dirty="0">
              <a:latin typeface="+mn-ea"/>
            </a:endParaRPr>
          </a:p>
          <a:p>
            <a:pPr indent="576000" algn="just">
              <a:spcAft>
                <a:spcPts val="600"/>
              </a:spcAft>
            </a:pPr>
            <a:r>
              <a:rPr lang="zh-CN" altLang="en-US" sz="2400" dirty="0">
                <a:latin typeface="+mn-ea"/>
              </a:rPr>
              <a:t>所谓电动助力转向系统（</a:t>
            </a:r>
            <a:r>
              <a:rPr lang="en-US" altLang="zh-CN" sz="2400" dirty="0">
                <a:latin typeface="+mn-ea"/>
              </a:rPr>
              <a:t>EPS</a:t>
            </a:r>
            <a:r>
              <a:rPr lang="zh-CN" altLang="en-US" sz="2400" dirty="0">
                <a:latin typeface="+mn-ea"/>
              </a:rPr>
              <a:t>），就是在机械转向系统中，用电池作为能源，电动机为动力，以转向盘的转速和转矩及车速为输入信号，通过电子控制装置，协助人力转向，并获得最佳转向力特性的伺服系统。</a:t>
            </a:r>
          </a:p>
        </p:txBody>
      </p:sp>
    </p:spTree>
    <p:extLst>
      <p:ext uri="{BB962C8B-B14F-4D97-AF65-F5344CB8AC3E}">
        <p14:creationId xmlns:p14="http://schemas.microsoft.com/office/powerpoint/2010/main" val="1237850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fade">
                                      <p:cBhvr>
                                        <p:cTn id="10" dur="500"/>
                                        <p:tgtEl>
                                          <p:spTgt spid="4">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fade">
                                      <p:cBhvr>
                                        <p:cTn id="15" dur="500"/>
                                        <p:tgtEl>
                                          <p:spTgt spid="4">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fade">
                                      <p:cBhvr>
                                        <p:cTn id="18"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F9F930A-B38D-E687-0178-57F51EF9D31C}"/>
              </a:ext>
            </a:extLst>
          </p:cNvPr>
          <p:cNvSpPr txBox="1"/>
          <p:nvPr/>
        </p:nvSpPr>
        <p:spPr>
          <a:xfrm>
            <a:off x="943582" y="496111"/>
            <a:ext cx="10512000" cy="3123932"/>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摩擦式离合器的工作原理</a:t>
            </a:r>
            <a:endParaRPr lang="en-US" altLang="zh-CN" sz="2400" b="1" dirty="0">
              <a:latin typeface="+mn-ea"/>
            </a:endParaRPr>
          </a:p>
          <a:p>
            <a:pPr indent="576000" algn="just">
              <a:spcAft>
                <a:spcPts val="600"/>
              </a:spcAft>
            </a:pPr>
            <a:r>
              <a:rPr lang="zh-CN" altLang="en-US" sz="2400" dirty="0">
                <a:latin typeface="+mn-ea"/>
              </a:rPr>
              <a:t>驾驶员踩下离合器踏板（离合器分离）时，离合器压盘受力脱离飞轮，离合器片不再压在飞轮表面，发动机停止驱动离合器片和变速器输入轴。离合器分离后变速器输入轴停止转动，因此，车辆能够在发动机保持运转的情况下静止。如果车辆在运动中，切断发动机转矩输出可以使变速器</a:t>
            </a:r>
            <a:r>
              <a:rPr lang="en-US" altLang="zh-CN" sz="2400" dirty="0">
                <a:latin typeface="+mn-ea"/>
              </a:rPr>
              <a:t>/</a:t>
            </a:r>
            <a:r>
              <a:rPr lang="zh-CN" altLang="en-US" sz="2400" dirty="0">
                <a:latin typeface="+mn-ea"/>
              </a:rPr>
              <a:t>驱动桥在无负荷状态下平稳换挡。抬起离合器踏板（离合器接合），压盘总成将离合器片压到飞轮盘上。飞轮盘带动离合器片转动驱动变速器输入轴，如离合器分离与接合图</a:t>
            </a:r>
            <a:r>
              <a:rPr lang="en-US" altLang="zh-CN" sz="2400" dirty="0">
                <a:latin typeface="+mn-ea"/>
              </a:rPr>
              <a:t>4-1-4</a:t>
            </a:r>
            <a:r>
              <a:rPr lang="zh-CN" altLang="en-US" sz="2400" dirty="0">
                <a:latin typeface="+mn-ea"/>
              </a:rPr>
              <a:t>所示。</a:t>
            </a:r>
          </a:p>
        </p:txBody>
      </p:sp>
      <p:pic>
        <p:nvPicPr>
          <p:cNvPr id="5" name="图片 4">
            <a:extLst>
              <a:ext uri="{FF2B5EF4-FFF2-40B4-BE49-F238E27FC236}">
                <a16:creationId xmlns:a16="http://schemas.microsoft.com/office/drawing/2014/main" id="{1586055A-9C8F-3CA9-7923-C79E1622A6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20169" y="3429000"/>
            <a:ext cx="5056520" cy="3332907"/>
          </a:xfrm>
          <a:prstGeom prst="rect">
            <a:avLst/>
          </a:prstGeom>
        </p:spPr>
      </p:pic>
    </p:spTree>
    <p:extLst>
      <p:ext uri="{BB962C8B-B14F-4D97-AF65-F5344CB8AC3E}">
        <p14:creationId xmlns:p14="http://schemas.microsoft.com/office/powerpoint/2010/main" val="1069232204"/>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E2490C-420F-43F2-5E85-2EF88139D77E}"/>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0C451F48-37F1-265D-CAE5-E852CB8F126A}"/>
              </a:ext>
            </a:extLst>
          </p:cNvPr>
          <p:cNvSpPr txBox="1"/>
          <p:nvPr/>
        </p:nvSpPr>
        <p:spPr>
          <a:xfrm>
            <a:off x="840000" y="1653596"/>
            <a:ext cx="105120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学习研讨</a:t>
            </a:r>
          </a:p>
        </p:txBody>
      </p:sp>
      <p:pic>
        <p:nvPicPr>
          <p:cNvPr id="4" name="图片 3">
            <a:extLst>
              <a:ext uri="{FF2B5EF4-FFF2-40B4-BE49-F238E27FC236}">
                <a16:creationId xmlns:a16="http://schemas.microsoft.com/office/drawing/2014/main" id="{8FDC79DE-BE4D-90CF-B5D4-AC0F1E04F0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312596"/>
            <a:ext cx="10512000" cy="2564782"/>
          </a:xfrm>
          <a:prstGeom prst="rect">
            <a:avLst/>
          </a:prstGeom>
        </p:spPr>
      </p:pic>
    </p:spTree>
    <p:extLst>
      <p:ext uri="{BB962C8B-B14F-4D97-AF65-F5344CB8AC3E}">
        <p14:creationId xmlns:p14="http://schemas.microsoft.com/office/powerpoint/2010/main" val="418442738"/>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D2758A-1B9F-51C5-6000-6876C14E3148}"/>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9EDEEE91-CB5C-BBDB-3B84-C102FC18E431}"/>
              </a:ext>
            </a:extLst>
          </p:cNvPr>
          <p:cNvSpPr txBox="1"/>
          <p:nvPr/>
        </p:nvSpPr>
        <p:spPr>
          <a:xfrm>
            <a:off x="840000" y="579932"/>
            <a:ext cx="10512000" cy="584775"/>
          </a:xfrm>
          <a:prstGeom prst="rect">
            <a:avLst/>
          </a:prstGeom>
          <a:noFill/>
        </p:spPr>
        <p:txBody>
          <a:bodyPr wrap="square" rtlCol="0">
            <a:spAutoFit/>
          </a:bodyPr>
          <a:lstStyle/>
          <a:p>
            <a:pPr marL="285750" indent="-285750">
              <a:buFont typeface="Arial" panose="020B0604020202020204" pitchFamily="34" charset="0"/>
              <a:buChar char="•"/>
            </a:pPr>
            <a:r>
              <a:rPr lang="zh-CN" altLang="en-US" sz="3200" b="1" dirty="0"/>
              <a:t>学习评价</a:t>
            </a:r>
          </a:p>
        </p:txBody>
      </p:sp>
      <p:pic>
        <p:nvPicPr>
          <p:cNvPr id="4" name="图片 3">
            <a:extLst>
              <a:ext uri="{FF2B5EF4-FFF2-40B4-BE49-F238E27FC236}">
                <a16:creationId xmlns:a16="http://schemas.microsoft.com/office/drawing/2014/main" id="{2AE06098-B215-A164-383D-50A882F4E1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1164707"/>
            <a:ext cx="10512000" cy="5021194"/>
          </a:xfrm>
          <a:prstGeom prst="rect">
            <a:avLst/>
          </a:prstGeom>
        </p:spPr>
      </p:pic>
    </p:spTree>
    <p:extLst>
      <p:ext uri="{BB962C8B-B14F-4D97-AF65-F5344CB8AC3E}">
        <p14:creationId xmlns:p14="http://schemas.microsoft.com/office/powerpoint/2010/main" val="3482230049"/>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BD444-A848-4D62-893F-0EA454C12BF8}"/>
            </a:ext>
          </a:extLst>
        </p:cNvPr>
        <p:cNvGrpSpPr/>
        <p:nvPr/>
      </p:nvGrpSpPr>
      <p:grpSpPr>
        <a:xfrm>
          <a:off x="0" y="0"/>
          <a:ext cx="0" cy="0"/>
          <a:chOff x="0" y="0"/>
          <a:chExt cx="0" cy="0"/>
        </a:xfrm>
      </p:grpSpPr>
      <p:grpSp>
        <p:nvGrpSpPr>
          <p:cNvPr id="17" name="组合 16">
            <a:extLst>
              <a:ext uri="{FF2B5EF4-FFF2-40B4-BE49-F238E27FC236}">
                <a16:creationId xmlns:a16="http://schemas.microsoft.com/office/drawing/2014/main" id="{0F7B9506-4D59-7038-7AC2-84C07FDFD0C3}"/>
              </a:ext>
            </a:extLst>
          </p:cNvPr>
          <p:cNvGrpSpPr/>
          <p:nvPr userDrawn="1">
            <p:custDataLst>
              <p:tags r:id="rId2"/>
            </p:custDataLst>
          </p:nvPr>
        </p:nvGrpSpPr>
        <p:grpSpPr>
          <a:xfrm>
            <a:off x="11598910" y="6433185"/>
            <a:ext cx="450850" cy="149860"/>
            <a:chOff x="0" y="3623101"/>
            <a:chExt cx="1405715" cy="468548"/>
          </a:xfrm>
        </p:grpSpPr>
        <p:sp>
          <p:nvSpPr>
            <p:cNvPr id="19" name="菱形 18">
              <a:extLst>
                <a:ext uri="{FF2B5EF4-FFF2-40B4-BE49-F238E27FC236}">
                  <a16:creationId xmlns:a16="http://schemas.microsoft.com/office/drawing/2014/main" id="{3A8C8B02-2734-AFB8-2A16-400519FED13F}"/>
                </a:ext>
              </a:extLst>
            </p:cNvPr>
            <p:cNvSpPr/>
            <p:nvPr userDrawn="1">
              <p:custDataLst>
                <p:tags r:id="rId6"/>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菱形 19">
              <a:extLst>
                <a:ext uri="{FF2B5EF4-FFF2-40B4-BE49-F238E27FC236}">
                  <a16:creationId xmlns:a16="http://schemas.microsoft.com/office/drawing/2014/main" id="{365442A1-6B39-D671-7494-D56F207A9C3E}"/>
                </a:ext>
              </a:extLst>
            </p:cNvPr>
            <p:cNvSpPr/>
            <p:nvPr userDrawn="1">
              <p:custDataLst>
                <p:tags r:id="rId7"/>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1" name="菱形 20">
              <a:extLst>
                <a:ext uri="{FF2B5EF4-FFF2-40B4-BE49-F238E27FC236}">
                  <a16:creationId xmlns:a16="http://schemas.microsoft.com/office/drawing/2014/main" id="{3993B5C6-C13A-646E-AAD1-450B0C7CA444}"/>
                </a:ext>
              </a:extLst>
            </p:cNvPr>
            <p:cNvSpPr/>
            <p:nvPr userDrawn="1">
              <p:custDataLst>
                <p:tags r:id="rId8"/>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16" name="五边形 4">
            <a:extLst>
              <a:ext uri="{FF2B5EF4-FFF2-40B4-BE49-F238E27FC236}">
                <a16:creationId xmlns:a16="http://schemas.microsoft.com/office/drawing/2014/main" id="{69C2AF5D-0204-F189-22FF-30B79A3174E1}"/>
              </a:ext>
            </a:extLst>
          </p:cNvPr>
          <p:cNvSpPr/>
          <p:nvPr userDrawn="1">
            <p:custDataLst>
              <p:tags r:id="rId3"/>
            </p:custDataLst>
          </p:nvPr>
        </p:nvSpPr>
        <p:spPr>
          <a:xfrm rot="5400000">
            <a:off x="306070" y="-38735"/>
            <a:ext cx="520065"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 name="标题 1">
            <a:extLst>
              <a:ext uri="{FF2B5EF4-FFF2-40B4-BE49-F238E27FC236}">
                <a16:creationId xmlns:a16="http://schemas.microsoft.com/office/drawing/2014/main" id="{007E05DA-5846-F3AC-0001-16BCB27EC1FD}"/>
              </a:ext>
            </a:extLst>
          </p:cNvPr>
          <p:cNvSpPr>
            <a:spLocks noGrp="1"/>
          </p:cNvSpPr>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zh-CN" altLang="en-US" b="1" dirty="0">
                <a:solidFill>
                  <a:srgbClr val="000000"/>
                </a:solidFill>
                <a:latin typeface="+mj-ea"/>
                <a:cs typeface="微软雅黑" panose="020B0503020204020204" charset="-122"/>
              </a:rPr>
              <a:t>学习单元五</a:t>
            </a:r>
            <a:r>
              <a:rPr lang="zh-CN" altLang="en-US" b="1" dirty="0">
                <a:latin typeface="+mj-ea"/>
              </a:rPr>
              <a:t>　汽车制动系统</a:t>
            </a:r>
            <a:endPar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endParaRPr>
          </a:p>
        </p:txBody>
      </p:sp>
      <p:sp>
        <p:nvSpPr>
          <p:cNvPr id="3" name="内容占位符 2">
            <a:extLst>
              <a:ext uri="{FF2B5EF4-FFF2-40B4-BE49-F238E27FC236}">
                <a16:creationId xmlns:a16="http://schemas.microsoft.com/office/drawing/2014/main" id="{3E57E06D-81CD-5C27-E081-606A984E8C07}"/>
              </a:ext>
            </a:extLst>
          </p:cNvPr>
          <p:cNvSpPr>
            <a:spLocks noGrp="1"/>
          </p:cNvSpPr>
          <p:nvPr>
            <p:custDataLst>
              <p:tags r:id="rId5"/>
            </p:custDataLst>
          </p:nvPr>
        </p:nvSpPr>
        <p:spPr>
          <a:xfrm>
            <a:off x="838200" y="1868638"/>
            <a:ext cx="10515600" cy="3345531"/>
          </a:xfrm>
          <a:prstGeom prst="rect">
            <a:avLst/>
          </a:prstGeom>
        </p:spPr>
        <p:txBody>
          <a:bodyPr vert="horz" lIns="91440" tIns="45720" rIns="91440" bIns="45720" rtlCol="0" anchor="ctr">
            <a:sp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457200" algn="just" defTabSz="914400" rtl="0" eaLnBrk="1" fontAlgn="auto" latinLnBrk="0" hangingPunct="1">
              <a:spcBef>
                <a:spcPts val="1000"/>
              </a:spcBef>
              <a:spcAft>
                <a:spcPts val="600"/>
              </a:spcAft>
              <a:buClrTx/>
              <a:buSzTx/>
              <a:buFont typeface="Arial" panose="020B0604020202020204" pitchFamily="34" charset="0"/>
              <a:buChar char="•"/>
              <a:defRPr/>
            </a:pPr>
            <a:r>
              <a:rPr lang="zh-CN" altLang="en-US" sz="3200" b="1" dirty="0">
                <a:solidFill>
                  <a:srgbClr val="000000"/>
                </a:solidFill>
                <a:latin typeface="微软雅黑" panose="020B0503020204020204" charset="-122"/>
                <a:ea typeface="微软雅黑" panose="020B0503020204020204" charset="-122"/>
              </a:rPr>
              <a:t>情境导入</a:t>
            </a:r>
            <a:endParaRPr kumimoji="0" lang="en-US" altLang="zh-CN" sz="32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lvl="0" indent="576000" algn="just">
              <a:lnSpc>
                <a:spcPct val="100000"/>
              </a:lnSpc>
              <a:spcBef>
                <a:spcPts val="0"/>
              </a:spcBef>
              <a:spcAft>
                <a:spcPts val="600"/>
              </a:spcAft>
              <a:buNone/>
            </a:pPr>
            <a:r>
              <a:rPr lang="zh-CN" altLang="en-US" dirty="0">
                <a:latin typeface="+mn-ea"/>
              </a:rPr>
              <a:t>汽车制动系统是指对汽车车轮施加一定的力，从而对其进行一定程度强制制动的一系列专门装置。其功能是使行驶中的汽车减低速度或停止行驶，或使已停驶的汽车保持不动。由于制动装置的结构和性能直接关系到车辆、人员的安全，因而被认为是汽车的重要安全部件，受到普遍的重视。随着汽车技术的不断进步，汽车行驶速度越来越快，这就要求制动系统也随之更加准确有效。因此，近年来制动系统的电控化发展甚至智能化发展越来越快，成为汽车科技发展的代表。</a:t>
            </a:r>
            <a:endParaRPr kumimoji="0" lang="zh-CN" altLang="en-US" b="0" i="0" u="none" strike="noStrike" kern="1200" cap="none" spc="0" normalizeH="0" baseline="0" noProof="0" dirty="0">
              <a:ln>
                <a:noFill/>
              </a:ln>
              <a:solidFill>
                <a:srgbClr val="000000"/>
              </a:solidFill>
              <a:effectLst/>
              <a:uLnTx/>
              <a:uFillTx/>
              <a:latin typeface="+mn-ea"/>
              <a:cs typeface="+mn-cs"/>
            </a:endParaRPr>
          </a:p>
        </p:txBody>
      </p:sp>
    </p:spTree>
    <p:custDataLst>
      <p:tags r:id="rId1"/>
    </p:custDataLst>
    <p:extLst>
      <p:ext uri="{BB962C8B-B14F-4D97-AF65-F5344CB8AC3E}">
        <p14:creationId xmlns:p14="http://schemas.microsoft.com/office/powerpoint/2010/main" val="468383959"/>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8069B1-514D-863B-D685-A88AC99795E9}"/>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C0FE13EF-DF9B-8F1D-49AE-A34D27A2370C}"/>
              </a:ext>
            </a:extLst>
          </p:cNvPr>
          <p:cNvSpPr txBox="1"/>
          <p:nvPr/>
        </p:nvSpPr>
        <p:spPr>
          <a:xfrm>
            <a:off x="840000" y="1405369"/>
            <a:ext cx="10512000" cy="4047262"/>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相关知识</a:t>
            </a:r>
            <a:endParaRPr lang="en-US" altLang="zh-CN" sz="3200" b="1" dirty="0"/>
          </a:p>
          <a:p>
            <a:pPr indent="576000" algn="just">
              <a:spcAft>
                <a:spcPts val="600"/>
              </a:spcAft>
            </a:pPr>
            <a:r>
              <a:rPr lang="zh-CN" altLang="en-US" sz="2600" b="1" dirty="0">
                <a:latin typeface="+mn-ea"/>
              </a:rPr>
              <a:t>一、制动系统概述</a:t>
            </a:r>
            <a:endParaRPr lang="en-US" altLang="zh-CN" sz="2600" b="1" dirty="0">
              <a:latin typeface="+mn-ea"/>
            </a:endParaRPr>
          </a:p>
          <a:p>
            <a:pPr indent="576000" algn="just">
              <a:spcAft>
                <a:spcPts val="600"/>
              </a:spcAft>
            </a:pPr>
            <a:r>
              <a:rPr lang="zh-CN" altLang="en-US" sz="2500" b="1" dirty="0">
                <a:latin typeface="+mn-ea"/>
              </a:rPr>
              <a:t>（一）制动系统的功用</a:t>
            </a:r>
            <a:endParaRPr lang="en-US" altLang="zh-CN" sz="2500" b="1" dirty="0">
              <a:latin typeface="+mn-ea"/>
            </a:endParaRPr>
          </a:p>
          <a:p>
            <a:pPr indent="576000" algn="just">
              <a:spcAft>
                <a:spcPts val="600"/>
              </a:spcAft>
            </a:pPr>
            <a:r>
              <a:rPr lang="zh-CN" altLang="en-US" sz="2400" dirty="0">
                <a:latin typeface="+mn-ea"/>
              </a:rPr>
              <a:t>为了保证汽车安全行驶，提高汽车的平均行驶车速，以提高运输生产率，在各种汽车上都设有专用制动机构。这样的一系列专门装置即称为制动系统。汽车制动系统的功用如下：</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）保证汽车行驶中能按驾驶员要求减速停车。</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）保证车辆可靠停放。</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）下长坡时保持车速的稳定性。</a:t>
            </a:r>
            <a:endParaRPr lang="en-US" altLang="zh-CN" sz="2400" b="1" dirty="0">
              <a:latin typeface="+mn-ea"/>
            </a:endParaRPr>
          </a:p>
        </p:txBody>
      </p:sp>
    </p:spTree>
    <p:extLst>
      <p:ext uri="{BB962C8B-B14F-4D97-AF65-F5344CB8AC3E}">
        <p14:creationId xmlns:p14="http://schemas.microsoft.com/office/powerpoint/2010/main" val="3356428597"/>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EC5DC7B-AB06-3C38-1DB3-A6200B9A2EB8}"/>
              </a:ext>
            </a:extLst>
          </p:cNvPr>
          <p:cNvSpPr txBox="1"/>
          <p:nvPr/>
        </p:nvSpPr>
        <p:spPr>
          <a:xfrm>
            <a:off x="840000" y="705177"/>
            <a:ext cx="10512000" cy="5447645"/>
          </a:xfrm>
          <a:prstGeom prst="rect">
            <a:avLst/>
          </a:prstGeom>
          <a:noFill/>
        </p:spPr>
        <p:txBody>
          <a:bodyPr wrap="square" rtlCol="0">
            <a:spAutoFit/>
          </a:bodyPr>
          <a:lstStyle/>
          <a:p>
            <a:pPr indent="576000" algn="just">
              <a:spcAft>
                <a:spcPts val="600"/>
              </a:spcAft>
            </a:pPr>
            <a:r>
              <a:rPr lang="zh-CN" altLang="en-US" sz="2300" b="1" dirty="0">
                <a:latin typeface="+mn-ea"/>
              </a:rPr>
              <a:t>（二）制动系统的类型和基本组成</a:t>
            </a:r>
            <a:endParaRPr lang="en-US" altLang="zh-CN" sz="2300" b="1" dirty="0">
              <a:latin typeface="+mn-ea"/>
            </a:endParaRPr>
          </a:p>
          <a:p>
            <a:pPr indent="576000" algn="just">
              <a:spcAft>
                <a:spcPts val="600"/>
              </a:spcAft>
            </a:pPr>
            <a:r>
              <a:rPr lang="en-US" altLang="zh-CN" sz="2200" b="1" dirty="0">
                <a:latin typeface="+mn-ea"/>
              </a:rPr>
              <a:t>1.</a:t>
            </a:r>
            <a:r>
              <a:rPr lang="zh-CN" altLang="en-US" sz="2200" b="1" dirty="0">
                <a:latin typeface="+mn-ea"/>
              </a:rPr>
              <a:t>制动系统的类型</a:t>
            </a:r>
            <a:endParaRPr lang="en-US" altLang="zh-CN" sz="2200" b="1" dirty="0">
              <a:latin typeface="+mn-ea"/>
            </a:endParaRPr>
          </a:p>
          <a:p>
            <a:pPr indent="576000" algn="just">
              <a:spcAft>
                <a:spcPts val="600"/>
              </a:spcAft>
            </a:pPr>
            <a:r>
              <a:rPr lang="zh-CN" altLang="en-US" sz="2200" dirty="0">
                <a:latin typeface="+mn-ea"/>
              </a:rPr>
              <a:t>（</a:t>
            </a:r>
            <a:r>
              <a:rPr lang="en-US" altLang="zh-CN" sz="2200" dirty="0">
                <a:latin typeface="+mn-ea"/>
              </a:rPr>
              <a:t>1</a:t>
            </a:r>
            <a:r>
              <a:rPr lang="zh-CN" altLang="en-US" sz="2200" dirty="0">
                <a:latin typeface="+mn-ea"/>
              </a:rPr>
              <a:t>）按功用分，制动系统可分为行车制动系统、驻车制动系统、辅助制动系统。</a:t>
            </a:r>
            <a:endParaRPr lang="en-US" altLang="zh-CN" sz="2200" dirty="0">
              <a:latin typeface="+mn-ea"/>
            </a:endParaRPr>
          </a:p>
          <a:p>
            <a:pPr indent="576000" algn="just">
              <a:spcAft>
                <a:spcPts val="600"/>
              </a:spcAft>
            </a:pPr>
            <a:r>
              <a:rPr lang="en-US" altLang="zh-CN" sz="2200" dirty="0">
                <a:latin typeface="+mn-ea"/>
              </a:rPr>
              <a:t>1</a:t>
            </a:r>
            <a:r>
              <a:rPr lang="zh-CN" altLang="en-US" sz="2200" dirty="0">
                <a:latin typeface="+mn-ea"/>
              </a:rPr>
              <a:t>）行车制动系统：是指由驾驶员用脚来操纵的，故又称脚制动系统。它的功用是使正在行驶的汽车减速或在最短的距离内停车。</a:t>
            </a:r>
            <a:endParaRPr lang="en-US" altLang="zh-CN" sz="2200" dirty="0">
              <a:latin typeface="+mn-ea"/>
            </a:endParaRPr>
          </a:p>
          <a:p>
            <a:pPr indent="576000" algn="just">
              <a:spcAft>
                <a:spcPts val="600"/>
              </a:spcAft>
            </a:pPr>
            <a:r>
              <a:rPr lang="en-US" altLang="zh-CN" sz="2200" dirty="0">
                <a:latin typeface="+mn-ea"/>
              </a:rPr>
              <a:t>2</a:t>
            </a:r>
            <a:r>
              <a:rPr lang="zh-CN" altLang="en-US" sz="2200" dirty="0">
                <a:latin typeface="+mn-ea"/>
              </a:rPr>
              <a:t>）驻车制动系统：是指由驾驶员用手来操纵的，故又称手制动系统。它的功用是使已经停在各种路面上的汽车驻留在原地不动。</a:t>
            </a:r>
            <a:endParaRPr lang="en-US" altLang="zh-CN" sz="2200" dirty="0">
              <a:latin typeface="+mn-ea"/>
            </a:endParaRPr>
          </a:p>
          <a:p>
            <a:pPr indent="576000" algn="just">
              <a:spcAft>
                <a:spcPts val="600"/>
              </a:spcAft>
            </a:pPr>
            <a:r>
              <a:rPr lang="en-US" altLang="zh-CN" sz="2200" dirty="0">
                <a:latin typeface="+mn-ea"/>
              </a:rPr>
              <a:t>3</a:t>
            </a:r>
            <a:r>
              <a:rPr lang="zh-CN" altLang="en-US" sz="2200" dirty="0">
                <a:latin typeface="+mn-ea"/>
              </a:rPr>
              <a:t>）辅助制动系统：是指经常在山区行驶的汽车及某些特殊用途的汽车，为了提高行车的安全性和减轻行车制动系统性能的衰退及制动器的磨损，用以在下坡时稳定车速的系统。</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2</a:t>
            </a:r>
            <a:r>
              <a:rPr lang="zh-CN" altLang="en-US" sz="2200" dirty="0">
                <a:latin typeface="+mn-ea"/>
              </a:rPr>
              <a:t>）按制动能量传输分，制动系统可分为机械式、液压式、气压式、电磁式、组合式。</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3</a:t>
            </a:r>
            <a:r>
              <a:rPr lang="zh-CN" altLang="en-US" sz="2200" dirty="0">
                <a:latin typeface="+mn-ea"/>
              </a:rPr>
              <a:t>）按回路多少分，制动系统可分为单回路制动系统、双回路制动系统。</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4</a:t>
            </a:r>
            <a:r>
              <a:rPr lang="zh-CN" altLang="en-US" sz="2200" dirty="0">
                <a:latin typeface="+mn-ea"/>
              </a:rPr>
              <a:t>）按能源分，制动系统可分为人力制动系统、动力制动系统、伺服制动系统。</a:t>
            </a:r>
          </a:p>
        </p:txBody>
      </p:sp>
    </p:spTree>
    <p:extLst>
      <p:ext uri="{BB962C8B-B14F-4D97-AF65-F5344CB8AC3E}">
        <p14:creationId xmlns:p14="http://schemas.microsoft.com/office/powerpoint/2010/main" val="3048523520"/>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80B2DC1-1A6D-0399-5774-0E1E8B7D2DE8}"/>
              </a:ext>
            </a:extLst>
          </p:cNvPr>
          <p:cNvSpPr txBox="1"/>
          <p:nvPr/>
        </p:nvSpPr>
        <p:spPr>
          <a:xfrm>
            <a:off x="840000" y="1751617"/>
            <a:ext cx="10512000" cy="3354765"/>
          </a:xfrm>
          <a:prstGeom prst="rect">
            <a:avLst/>
          </a:prstGeom>
          <a:noFill/>
        </p:spPr>
        <p:txBody>
          <a:bodyPr wrap="square" rtlCol="0">
            <a:spAutoFit/>
          </a:bodyPr>
          <a:lstStyle/>
          <a:p>
            <a:pPr indent="648000" algn="just">
              <a:spcAft>
                <a:spcPts val="600"/>
              </a:spcAft>
            </a:pPr>
            <a:r>
              <a:rPr lang="en-US" altLang="zh-CN" sz="2400" b="1" dirty="0">
                <a:latin typeface="+mn-ea"/>
              </a:rPr>
              <a:t>2.</a:t>
            </a:r>
            <a:r>
              <a:rPr lang="zh-CN" altLang="en-US" sz="2400" b="1" dirty="0">
                <a:latin typeface="+mn-ea"/>
              </a:rPr>
              <a:t>制动系统基本组成</a:t>
            </a:r>
            <a:endParaRPr lang="en-US" altLang="zh-CN" sz="2400" b="1" dirty="0">
              <a:latin typeface="+mn-ea"/>
            </a:endParaRPr>
          </a:p>
          <a:p>
            <a:pPr indent="648000" algn="just">
              <a:spcAft>
                <a:spcPts val="600"/>
              </a:spcAft>
            </a:pPr>
            <a:r>
              <a:rPr lang="zh-CN" altLang="en-US" sz="2400" dirty="0">
                <a:latin typeface="+mn-ea"/>
              </a:rPr>
              <a:t>（</a:t>
            </a:r>
            <a:r>
              <a:rPr lang="en-US" altLang="zh-CN" sz="2400" dirty="0">
                <a:latin typeface="+mn-ea"/>
              </a:rPr>
              <a:t>1</a:t>
            </a:r>
            <a:r>
              <a:rPr lang="zh-CN" altLang="en-US" sz="2400" dirty="0">
                <a:latin typeface="+mn-ea"/>
              </a:rPr>
              <a:t>）供能装置：包括供给、调节制动所需能量及改善传动介质状态的部件。</a:t>
            </a:r>
            <a:endParaRPr lang="en-US" altLang="zh-CN" sz="2400" dirty="0">
              <a:latin typeface="+mn-ea"/>
            </a:endParaRPr>
          </a:p>
          <a:p>
            <a:pPr indent="648000" algn="just">
              <a:spcAft>
                <a:spcPts val="600"/>
              </a:spcAft>
            </a:pPr>
            <a:r>
              <a:rPr lang="zh-CN" altLang="en-US" sz="2400" dirty="0">
                <a:latin typeface="+mn-ea"/>
              </a:rPr>
              <a:t>（</a:t>
            </a:r>
            <a:r>
              <a:rPr lang="en-US" altLang="zh-CN" sz="2400" dirty="0">
                <a:latin typeface="+mn-ea"/>
              </a:rPr>
              <a:t>2</a:t>
            </a:r>
            <a:r>
              <a:rPr lang="zh-CN" altLang="en-US" sz="2400" dirty="0">
                <a:latin typeface="+mn-ea"/>
              </a:rPr>
              <a:t>）控制装置：包括产生制动动作和控制制动效果的各种部件，如制动踏板。</a:t>
            </a:r>
            <a:endParaRPr lang="en-US" altLang="zh-CN" sz="2400" dirty="0">
              <a:latin typeface="+mn-ea"/>
            </a:endParaRPr>
          </a:p>
          <a:p>
            <a:pPr indent="648000" algn="just">
              <a:spcAft>
                <a:spcPts val="600"/>
              </a:spcAft>
            </a:pPr>
            <a:r>
              <a:rPr lang="zh-CN" altLang="en-US" sz="2400" dirty="0">
                <a:latin typeface="+mn-ea"/>
              </a:rPr>
              <a:t>（</a:t>
            </a:r>
            <a:r>
              <a:rPr lang="en-US" altLang="zh-CN" sz="2400" dirty="0">
                <a:latin typeface="+mn-ea"/>
              </a:rPr>
              <a:t>3</a:t>
            </a:r>
            <a:r>
              <a:rPr lang="zh-CN" altLang="en-US" sz="2400" dirty="0">
                <a:latin typeface="+mn-ea"/>
              </a:rPr>
              <a:t>）传动装置：包括将制动能量传输到制动器的各个部件，如制动主缸、轮缸。</a:t>
            </a:r>
            <a:endParaRPr lang="en-US" altLang="zh-CN" sz="2400" dirty="0">
              <a:latin typeface="+mn-ea"/>
            </a:endParaRPr>
          </a:p>
          <a:p>
            <a:pPr indent="648000" algn="just">
              <a:spcAft>
                <a:spcPts val="600"/>
              </a:spcAft>
            </a:pPr>
            <a:r>
              <a:rPr lang="zh-CN" altLang="en-US" sz="2400" dirty="0">
                <a:latin typeface="+mn-ea"/>
              </a:rPr>
              <a:t>（</a:t>
            </a:r>
            <a:r>
              <a:rPr lang="en-US" altLang="zh-CN" sz="2400" dirty="0">
                <a:latin typeface="+mn-ea"/>
              </a:rPr>
              <a:t>4</a:t>
            </a:r>
            <a:r>
              <a:rPr lang="zh-CN" altLang="en-US" sz="2400" dirty="0">
                <a:latin typeface="+mn-ea"/>
              </a:rPr>
              <a:t>）制动器：产生阻碍车辆运动或运动趋势的部件。</a:t>
            </a:r>
          </a:p>
        </p:txBody>
      </p:sp>
    </p:spTree>
    <p:extLst>
      <p:ext uri="{BB962C8B-B14F-4D97-AF65-F5344CB8AC3E}">
        <p14:creationId xmlns:p14="http://schemas.microsoft.com/office/powerpoint/2010/main" val="1779034451"/>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24370E8-B242-475B-75DF-E0AABC098427}"/>
              </a:ext>
            </a:extLst>
          </p:cNvPr>
          <p:cNvSpPr txBox="1"/>
          <p:nvPr/>
        </p:nvSpPr>
        <p:spPr>
          <a:xfrm>
            <a:off x="840000" y="643622"/>
            <a:ext cx="10512000" cy="5570756"/>
          </a:xfrm>
          <a:prstGeom prst="rect">
            <a:avLst/>
          </a:prstGeom>
          <a:noFill/>
        </p:spPr>
        <p:txBody>
          <a:bodyPr wrap="square" rtlCol="0">
            <a:spAutoFit/>
          </a:bodyPr>
          <a:lstStyle/>
          <a:p>
            <a:pPr indent="576000" algn="just">
              <a:spcAft>
                <a:spcPts val="600"/>
              </a:spcAft>
            </a:pPr>
            <a:r>
              <a:rPr lang="zh-CN" altLang="en-US" sz="2500" b="1" dirty="0">
                <a:latin typeface="+mn-ea"/>
              </a:rPr>
              <a:t>（三）一般制动系统的基本结构和工作原理</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一般制动系统的基本结构</a:t>
            </a:r>
            <a:endParaRPr lang="en-US" altLang="zh-CN" sz="2400" b="1" dirty="0">
              <a:latin typeface="+mn-ea"/>
            </a:endParaRPr>
          </a:p>
          <a:p>
            <a:pPr indent="576000" algn="just">
              <a:spcAft>
                <a:spcPts val="600"/>
              </a:spcAft>
            </a:pPr>
            <a:r>
              <a:rPr lang="zh-CN" altLang="en-US" sz="2400" dirty="0">
                <a:latin typeface="+mn-ea"/>
              </a:rPr>
              <a:t>一般制动系统的基本结构主要由车轮制动器和液压传动机构组成的。车轮制动器主要由旋转部分、固定部分和调整机构组成。旋转部分是制动鼓；固定部分包括制动蹄和制动底板；调整机构由偏心支承销和调整凸轮组成，用于调整蹄鼓间隙。制动传动机构主要由制动踏板、推杆、制动主缸、制动轮缸和管路组成。</a:t>
            </a:r>
            <a:endParaRPr lang="en-US" altLang="zh-CN" sz="2400" dirty="0">
              <a:latin typeface="+mn-ea"/>
            </a:endParaRPr>
          </a:p>
          <a:p>
            <a:pPr indent="576000" algn="just">
              <a:spcAft>
                <a:spcPts val="600"/>
              </a:spcAft>
            </a:pPr>
            <a:r>
              <a:rPr lang="en-US" altLang="zh-CN" sz="2400" b="1" dirty="0">
                <a:latin typeface="+mn-ea"/>
              </a:rPr>
              <a:t>2.</a:t>
            </a:r>
            <a:r>
              <a:rPr lang="zh-CN" altLang="en-US" sz="2400" b="1" dirty="0">
                <a:latin typeface="+mn-ea"/>
              </a:rPr>
              <a:t>制动系统工作原理</a:t>
            </a:r>
            <a:endParaRPr lang="en-US" altLang="zh-CN" sz="2400" b="1" dirty="0">
              <a:latin typeface="+mn-ea"/>
            </a:endParaRPr>
          </a:p>
          <a:p>
            <a:pPr indent="576000" algn="just">
              <a:spcAft>
                <a:spcPts val="600"/>
              </a:spcAft>
            </a:pPr>
            <a:r>
              <a:rPr lang="zh-CN" altLang="en-US" sz="2400" dirty="0">
                <a:latin typeface="+mn-ea"/>
              </a:rPr>
              <a:t>制动系统不工作时，蹄鼓间有间隙，车轮和制动鼓可自由旋转。制动时，要使汽车减速，脚踏下制动器踏板，通过推杆和主缸活塞，使主缸油液在一定压力下流入轮缸，并通过两轮缸活塞推动制动蹄绕支承销转动，上端向两边分开而将其摩擦片压紧在制动鼓的内圆面上。不旋转的制动蹄对旋转制动鼓产生摩擦力矩，从而产生制动力。解除制动时，当放开制动踏板时回位弹簧即将制动蹄拉回原位，制动力消失。</a:t>
            </a:r>
          </a:p>
        </p:txBody>
      </p:sp>
    </p:spTree>
    <p:extLst>
      <p:ext uri="{BB962C8B-B14F-4D97-AF65-F5344CB8AC3E}">
        <p14:creationId xmlns:p14="http://schemas.microsoft.com/office/powerpoint/2010/main" val="927616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B361D13-30CD-C4A7-CBB8-8EC4E0B3D5E4}"/>
              </a:ext>
            </a:extLst>
          </p:cNvPr>
          <p:cNvSpPr txBox="1"/>
          <p:nvPr/>
        </p:nvSpPr>
        <p:spPr>
          <a:xfrm>
            <a:off x="1047135" y="2220977"/>
            <a:ext cx="10097729" cy="2416046"/>
          </a:xfrm>
          <a:prstGeom prst="rect">
            <a:avLst/>
          </a:prstGeom>
          <a:noFill/>
        </p:spPr>
        <p:txBody>
          <a:bodyPr wrap="square" rtlCol="0">
            <a:spAutoFit/>
          </a:bodyPr>
          <a:lstStyle/>
          <a:p>
            <a:pPr indent="576000" algn="just">
              <a:spcAft>
                <a:spcPts val="600"/>
              </a:spcAft>
            </a:pPr>
            <a:r>
              <a:rPr lang="zh-CN" altLang="en-US" sz="2600" b="1" dirty="0">
                <a:latin typeface="+mn-ea"/>
              </a:rPr>
              <a:t>二、制动器结构</a:t>
            </a:r>
            <a:endParaRPr lang="en-US" altLang="zh-CN" sz="2600" b="1" dirty="0">
              <a:latin typeface="+mn-ea"/>
            </a:endParaRPr>
          </a:p>
          <a:p>
            <a:pPr indent="576000" algn="just">
              <a:spcAft>
                <a:spcPts val="600"/>
              </a:spcAft>
            </a:pPr>
            <a:r>
              <a:rPr lang="zh-CN" altLang="en-US" sz="2400" dirty="0">
                <a:latin typeface="+mn-ea"/>
              </a:rPr>
              <a:t>制动器功用是在制动系统中用以产生阻碍车辆运动或运动趋势的力，即直接产生制动作用。制动器按结构不同可分为鼓式：旋转元件为制动鼓；盘式：旋转元件为制动盘。按旋转元件固装位置可分为车轮制动器：旋转元件固装在车轮或半轴上（行车制动系统、驻车）；中央制动器：旋转元件固装在传动系统的传动轴上（驻车制动、缓速制动）。</a:t>
            </a:r>
          </a:p>
        </p:txBody>
      </p:sp>
    </p:spTree>
    <p:extLst>
      <p:ext uri="{BB962C8B-B14F-4D97-AF65-F5344CB8AC3E}">
        <p14:creationId xmlns:p14="http://schemas.microsoft.com/office/powerpoint/2010/main" val="1307615850"/>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0556AC9-5D99-B54E-49C8-565D9F1FA65E}"/>
              </a:ext>
            </a:extLst>
          </p:cNvPr>
          <p:cNvSpPr txBox="1"/>
          <p:nvPr/>
        </p:nvSpPr>
        <p:spPr>
          <a:xfrm>
            <a:off x="840000" y="475656"/>
            <a:ext cx="10512000" cy="1661993"/>
          </a:xfrm>
          <a:prstGeom prst="rect">
            <a:avLst/>
          </a:prstGeom>
          <a:noFill/>
        </p:spPr>
        <p:txBody>
          <a:bodyPr wrap="square" rtlCol="0">
            <a:spAutoFit/>
          </a:bodyPr>
          <a:lstStyle/>
          <a:p>
            <a:pPr indent="576000" algn="just">
              <a:spcAft>
                <a:spcPts val="600"/>
              </a:spcAft>
            </a:pPr>
            <a:r>
              <a:rPr lang="zh-CN" altLang="en-US" sz="2500" b="1" dirty="0">
                <a:latin typeface="+mn-ea"/>
              </a:rPr>
              <a:t>（一）鼓式制动器</a:t>
            </a:r>
            <a:endParaRPr lang="en-US" altLang="zh-CN" sz="2500" b="1" dirty="0">
              <a:latin typeface="+mn-ea"/>
            </a:endParaRPr>
          </a:p>
          <a:p>
            <a:pPr indent="576000" algn="just">
              <a:spcAft>
                <a:spcPts val="600"/>
              </a:spcAft>
            </a:pPr>
            <a:r>
              <a:rPr lang="zh-CN" altLang="en-US" sz="2400" dirty="0">
                <a:latin typeface="+mn-ea"/>
              </a:rPr>
              <a:t>鼓式制动器（图</a:t>
            </a:r>
            <a:r>
              <a:rPr lang="en-US" altLang="zh-CN" sz="2400" dirty="0">
                <a:latin typeface="+mn-ea"/>
              </a:rPr>
              <a:t>4-5-1</a:t>
            </a:r>
            <a:r>
              <a:rPr lang="zh-CN" altLang="en-US" sz="2400" dirty="0">
                <a:latin typeface="+mn-ea"/>
              </a:rPr>
              <a:t>）可分为内张型和外束型两种。前者的制动鼓以其内圆柱面为工作表面，在汽车上广泛应用；后者的制动鼓的工作表面则是外圆柱面，目前只有少数汽车将其应用为驻车制动器。</a:t>
            </a:r>
          </a:p>
        </p:txBody>
      </p:sp>
      <p:pic>
        <p:nvPicPr>
          <p:cNvPr id="5" name="图片 4">
            <a:extLst>
              <a:ext uri="{FF2B5EF4-FFF2-40B4-BE49-F238E27FC236}">
                <a16:creationId xmlns:a16="http://schemas.microsoft.com/office/drawing/2014/main" id="{BEBBDFC0-0146-F0F0-2684-0D5D4DCF08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3177" y="2129785"/>
            <a:ext cx="5605646" cy="4252559"/>
          </a:xfrm>
          <a:prstGeom prst="rect">
            <a:avLst/>
          </a:prstGeom>
        </p:spPr>
      </p:pic>
    </p:spTree>
    <p:extLst>
      <p:ext uri="{BB962C8B-B14F-4D97-AF65-F5344CB8AC3E}">
        <p14:creationId xmlns:p14="http://schemas.microsoft.com/office/powerpoint/2010/main" val="2070288611"/>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2506D61-E032-37AD-AAB0-20155119827D}"/>
              </a:ext>
            </a:extLst>
          </p:cNvPr>
          <p:cNvSpPr txBox="1"/>
          <p:nvPr/>
        </p:nvSpPr>
        <p:spPr>
          <a:xfrm>
            <a:off x="840000" y="1128370"/>
            <a:ext cx="5678787" cy="4601260"/>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领从蹄式制动器</a:t>
            </a:r>
            <a:endParaRPr lang="en-US" altLang="zh-CN" sz="2400" b="1" dirty="0">
              <a:latin typeface="+mn-ea"/>
            </a:endParaRPr>
          </a:p>
          <a:p>
            <a:pPr indent="576000" algn="just">
              <a:spcAft>
                <a:spcPts val="600"/>
              </a:spcAft>
            </a:pPr>
            <a:r>
              <a:rPr lang="zh-CN" altLang="en-US" sz="2400" dirty="0">
                <a:latin typeface="+mn-ea"/>
              </a:rPr>
              <a:t>领从蹄式制动器（图</a:t>
            </a:r>
            <a:r>
              <a:rPr lang="en-US" altLang="zh-CN" sz="2400" dirty="0">
                <a:latin typeface="+mn-ea"/>
              </a:rPr>
              <a:t>4-5-2</a:t>
            </a:r>
            <a:r>
              <a:rPr lang="zh-CN" altLang="en-US" sz="2400" dirty="0">
                <a:latin typeface="+mn-ea"/>
              </a:rPr>
              <a:t>）是一种非平衡制动器。制动蹄促动装置为一双活塞轮缸，制动蹄在弹簧拉力作用下与轮缸活塞靠紧，前蹄磨损严重，多比后蹄加工时间长。在制动鼓正向、反向旋转时，有一领蹄（张开时旋转方向与鼓旋转方向相同）和一从蹄（相反），当汽车倒驶，制动鼓反转，原领蹄变成从蹄，而原从蹄则变成领蹄。在制动鼓正向旋转和反向旋转时，都有一个领蹄和一个从蹄的制动器即称为领从蹄式制动器。</a:t>
            </a:r>
          </a:p>
        </p:txBody>
      </p:sp>
      <p:pic>
        <p:nvPicPr>
          <p:cNvPr id="5" name="图片 4">
            <a:extLst>
              <a:ext uri="{FF2B5EF4-FFF2-40B4-BE49-F238E27FC236}">
                <a16:creationId xmlns:a16="http://schemas.microsoft.com/office/drawing/2014/main" id="{C3812DF8-C25C-FD33-C17E-821033DE36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3905" y="1214714"/>
            <a:ext cx="4038095" cy="4428571"/>
          </a:xfrm>
          <a:prstGeom prst="rect">
            <a:avLst/>
          </a:prstGeom>
        </p:spPr>
      </p:pic>
    </p:spTree>
    <p:extLst>
      <p:ext uri="{BB962C8B-B14F-4D97-AF65-F5344CB8AC3E}">
        <p14:creationId xmlns:p14="http://schemas.microsoft.com/office/powerpoint/2010/main" val="23472597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629B3CA-FC13-4CC0-6684-7B93AB771862}"/>
              </a:ext>
            </a:extLst>
          </p:cNvPr>
          <p:cNvSpPr txBox="1"/>
          <p:nvPr/>
        </p:nvSpPr>
        <p:spPr>
          <a:xfrm>
            <a:off x="840000" y="1089898"/>
            <a:ext cx="10512000" cy="4678204"/>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接合状态。当离合器处于接合状态时，踏板处于最高位置，分离杠杆与分离轴承之间存在间隔，压盘在压紧弹簧的作用下压紧从动盘，发动机的转矩经飞轮及压盘传递给从动盘，再由从动盘传递给变速器第一轴。</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分离过程。当离合器分离时，需要踩下离合器踏板，通过拉杆、分离拨叉、分离套筒消除间隙后，使分离杠杆外端拉动压盘克服压紧弹簧的压力向后移动，压盘与从动盘之间产生间隙，摩擦力矩消失，离合器主、从动部分分离，中断动力传递。</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接合过程。当需要动力传递时，缓慢抬起离合器踏板，在压紧弹簧的作用下，压盘向前移动并逐渐压紧从动盘，摩擦力矩也渐渐增大。压盘与从动盘刚接触时，其摩擦力矩比较小，离合器主、从动部分可以不同步旋转，即离合器处于打滑状态。随着压紧力的逐步加大，离合器主、从动部分的转速也渐趋相等，直至完全接合而停止打滑。</a:t>
            </a:r>
          </a:p>
        </p:txBody>
      </p:sp>
    </p:spTree>
    <p:extLst>
      <p:ext uri="{BB962C8B-B14F-4D97-AF65-F5344CB8AC3E}">
        <p14:creationId xmlns:p14="http://schemas.microsoft.com/office/powerpoint/2010/main" val="1864912318"/>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A669EB-0DC3-52F8-0739-C731DF53AB16}"/>
              </a:ext>
            </a:extLst>
          </p:cNvPr>
          <p:cNvSpPr txBox="1"/>
          <p:nvPr/>
        </p:nvSpPr>
        <p:spPr>
          <a:xfrm>
            <a:off x="840000" y="1497702"/>
            <a:ext cx="10512000" cy="3862596"/>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单向双领蹄式制动器</a:t>
            </a:r>
            <a:endParaRPr lang="en-US" altLang="zh-CN" sz="2400" b="1" dirty="0">
              <a:latin typeface="+mn-ea"/>
            </a:endParaRPr>
          </a:p>
          <a:p>
            <a:pPr indent="576000" algn="just">
              <a:spcAft>
                <a:spcPts val="600"/>
              </a:spcAft>
            </a:pPr>
            <a:r>
              <a:rPr lang="zh-CN" altLang="en-US" sz="2400" dirty="0">
                <a:latin typeface="+mn-ea"/>
              </a:rPr>
              <a:t>在制动鼓正向旋转时，两蹄均为领蹄的制动器称为双领蹄式制动器。双领蹄式制动器与领从蹄式制动器在结构上主要有两点不同：一是双领蹄式制动器的两制动蹄各用一个单活塞式轮缸，而领从蹄式制动器的两蹄共用一双活塞式轮缸；二是双领蹄式制动器的两套制动蹄、制动轮缸、支承销在制动底板上的布置是中心对称的，而领从蹄式制动器中的制动蹄、制动轮缸、支承销在制动底板上的布置是轴对称的。在制动鼓正向旋转时，两蹄均为领蹄的制动器，可提高前进方向的制动效能。结构上采用了两个单活塞式制动轮缸，且上下反向布置。倒车制动时，该制动器两制动蹄变为从蹄，制动效能下降很多。</a:t>
            </a:r>
          </a:p>
        </p:txBody>
      </p:sp>
    </p:spTree>
    <p:extLst>
      <p:ext uri="{BB962C8B-B14F-4D97-AF65-F5344CB8AC3E}">
        <p14:creationId xmlns:p14="http://schemas.microsoft.com/office/powerpoint/2010/main" val="3490051864"/>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72C8BBD-B5B9-293F-3EE0-C93FD91F29AB}"/>
              </a:ext>
            </a:extLst>
          </p:cNvPr>
          <p:cNvSpPr txBox="1"/>
          <p:nvPr/>
        </p:nvSpPr>
        <p:spPr>
          <a:xfrm>
            <a:off x="840000" y="580997"/>
            <a:ext cx="10512000" cy="1661993"/>
          </a:xfrm>
          <a:prstGeom prst="rect">
            <a:avLst/>
          </a:prstGeom>
          <a:noFill/>
        </p:spPr>
        <p:txBody>
          <a:bodyPr wrap="square" rtlCol="0">
            <a:spAutoFit/>
          </a:bodyPr>
          <a:lstStyle/>
          <a:p>
            <a:pPr indent="576000" algn="just">
              <a:spcAft>
                <a:spcPts val="600"/>
              </a:spcAft>
            </a:pPr>
            <a:r>
              <a:rPr lang="zh-CN" altLang="en-US" sz="2500" b="1" dirty="0">
                <a:latin typeface="+mn-ea"/>
              </a:rPr>
              <a:t>（二）盘式制动器</a:t>
            </a:r>
            <a:endParaRPr lang="en-US" altLang="zh-CN" sz="2500" b="1" dirty="0">
              <a:latin typeface="+mn-ea"/>
            </a:endParaRPr>
          </a:p>
          <a:p>
            <a:pPr indent="576000" algn="just">
              <a:spcAft>
                <a:spcPts val="600"/>
              </a:spcAft>
            </a:pPr>
            <a:r>
              <a:rPr lang="zh-CN" altLang="en-US" sz="2400" dirty="0">
                <a:latin typeface="+mn-ea"/>
              </a:rPr>
              <a:t>盘式制动器摩擦副中的旋转元件是以端面工作的金属圆盘，称为制动盘。其固定元件有着多种结构形式。根据固定元件的结构形式不同，盘式制动器大体上可分为两类，即钳盘式制动器和全盘式制动器。</a:t>
            </a:r>
            <a:endParaRPr lang="en-US" altLang="zh-CN" sz="2400" dirty="0">
              <a:latin typeface="+mn-ea"/>
            </a:endParaRPr>
          </a:p>
        </p:txBody>
      </p:sp>
      <p:sp>
        <p:nvSpPr>
          <p:cNvPr id="4" name="文本框 3">
            <a:extLst>
              <a:ext uri="{FF2B5EF4-FFF2-40B4-BE49-F238E27FC236}">
                <a16:creationId xmlns:a16="http://schemas.microsoft.com/office/drawing/2014/main" id="{EA0E4E46-9B7E-D61B-367A-FA582EB970DC}"/>
              </a:ext>
            </a:extLst>
          </p:cNvPr>
          <p:cNvSpPr txBox="1"/>
          <p:nvPr/>
        </p:nvSpPr>
        <p:spPr>
          <a:xfrm>
            <a:off x="840000" y="2694380"/>
            <a:ext cx="6204155" cy="2831544"/>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钳盘式制动器</a:t>
            </a:r>
            <a:endParaRPr lang="en-US" altLang="zh-CN" sz="2400" b="1" dirty="0">
              <a:latin typeface="+mn-ea"/>
            </a:endParaRPr>
          </a:p>
          <a:p>
            <a:pPr indent="576000" algn="just">
              <a:spcAft>
                <a:spcPts val="600"/>
              </a:spcAft>
            </a:pPr>
            <a:r>
              <a:rPr lang="zh-CN" altLang="en-US" sz="2400" dirty="0">
                <a:latin typeface="+mn-ea"/>
              </a:rPr>
              <a:t>钳盘式制动器广泛应用于轿车和轻型货车上。其优点是散热性好、热衰退小、热稳定性好。</a:t>
            </a:r>
            <a:endParaRPr lang="en-US" altLang="zh-CN" sz="2400" dirty="0">
              <a:latin typeface="+mn-ea"/>
            </a:endParaRPr>
          </a:p>
          <a:p>
            <a:pPr indent="576000" algn="just">
              <a:spcAft>
                <a:spcPts val="600"/>
              </a:spcAft>
            </a:pPr>
            <a:r>
              <a:rPr lang="zh-CN" altLang="en-US" sz="2400" dirty="0">
                <a:latin typeface="+mn-ea"/>
              </a:rPr>
              <a:t>钳盘式制动器按照制动钳固定在支架上的结构形式可分为固定式钳盘式制动器和浮动式钳盘式制动器（图</a:t>
            </a:r>
            <a:r>
              <a:rPr lang="en-US" altLang="zh-CN" sz="2400" dirty="0">
                <a:latin typeface="+mn-ea"/>
              </a:rPr>
              <a:t>4-5-3</a:t>
            </a:r>
            <a:r>
              <a:rPr lang="zh-CN" altLang="en-US" sz="2400" dirty="0">
                <a:latin typeface="+mn-ea"/>
              </a:rPr>
              <a:t>）。</a:t>
            </a:r>
          </a:p>
        </p:txBody>
      </p:sp>
      <p:pic>
        <p:nvPicPr>
          <p:cNvPr id="6" name="图片 5">
            <a:extLst>
              <a:ext uri="{FF2B5EF4-FFF2-40B4-BE49-F238E27FC236}">
                <a16:creationId xmlns:a16="http://schemas.microsoft.com/office/drawing/2014/main" id="{47DB8E91-832A-36BA-7142-CA327B3814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7001" y="2287039"/>
            <a:ext cx="3684999" cy="3989964"/>
          </a:xfrm>
          <a:prstGeom prst="rect">
            <a:avLst/>
          </a:prstGeom>
        </p:spPr>
      </p:pic>
    </p:spTree>
    <p:extLst>
      <p:ext uri="{BB962C8B-B14F-4D97-AF65-F5344CB8AC3E}">
        <p14:creationId xmlns:p14="http://schemas.microsoft.com/office/powerpoint/2010/main" val="1461511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6C7CA0C-C526-2003-A800-449A0D4DDCE2}"/>
              </a:ext>
            </a:extLst>
          </p:cNvPr>
          <p:cNvSpPr txBox="1"/>
          <p:nvPr/>
        </p:nvSpPr>
        <p:spPr>
          <a:xfrm>
            <a:off x="840000" y="674400"/>
            <a:ext cx="10512000" cy="5509200"/>
          </a:xfrm>
          <a:prstGeom prst="rect">
            <a:avLst/>
          </a:prstGeom>
          <a:noFill/>
        </p:spPr>
        <p:txBody>
          <a:bodyPr wrap="square" rtlCol="0">
            <a:spAutoFit/>
          </a:bodyPr>
          <a:lstStyle/>
          <a:p>
            <a:pPr indent="576000" algn="just">
              <a:spcAft>
                <a:spcPts val="600"/>
              </a:spcAft>
            </a:pPr>
            <a:r>
              <a:rPr lang="en-US" altLang="zh-CN" sz="2300" b="1" dirty="0">
                <a:latin typeface="+mn-ea"/>
              </a:rPr>
              <a:t>2.</a:t>
            </a:r>
            <a:r>
              <a:rPr lang="zh-CN" altLang="en-US" sz="2300" b="1" dirty="0">
                <a:latin typeface="+mn-ea"/>
              </a:rPr>
              <a:t>全盘式制动器</a:t>
            </a:r>
            <a:endParaRPr lang="en-US" altLang="zh-CN" sz="2300" b="1" dirty="0">
              <a:latin typeface="+mn-ea"/>
            </a:endParaRPr>
          </a:p>
          <a:p>
            <a:pPr indent="576000" algn="just">
              <a:spcAft>
                <a:spcPts val="600"/>
              </a:spcAft>
            </a:pPr>
            <a:r>
              <a:rPr lang="zh-CN" altLang="en-US" sz="2300" dirty="0">
                <a:latin typeface="+mn-ea"/>
              </a:rPr>
              <a:t>与鼓式制动器相比，全盘式制动器的优点如下：</a:t>
            </a:r>
            <a:endParaRPr lang="en-US" altLang="zh-CN" sz="2300" dirty="0">
              <a:latin typeface="+mn-ea"/>
            </a:endParaRPr>
          </a:p>
          <a:p>
            <a:pPr indent="576000" algn="just">
              <a:spcAft>
                <a:spcPts val="600"/>
              </a:spcAft>
            </a:pPr>
            <a:r>
              <a:rPr lang="zh-CN" altLang="en-US" sz="2300" dirty="0">
                <a:latin typeface="+mn-ea"/>
              </a:rPr>
              <a:t>（</a:t>
            </a:r>
            <a:r>
              <a:rPr lang="en-US" altLang="zh-CN" sz="2300" dirty="0">
                <a:latin typeface="+mn-ea"/>
              </a:rPr>
              <a:t>1</a:t>
            </a:r>
            <a:r>
              <a:rPr lang="zh-CN" altLang="en-US" sz="2300" dirty="0">
                <a:latin typeface="+mn-ea"/>
              </a:rPr>
              <a:t>）热稳定性较好。因为制动盘对摩擦块无摩擦增力作用，还因为制动摩擦块的尺寸不大，其工作表面的面积仅为制动盘面积的</a:t>
            </a:r>
            <a:r>
              <a:rPr lang="en-US" altLang="zh-CN" sz="2300" dirty="0">
                <a:latin typeface="+mn-ea"/>
              </a:rPr>
              <a:t>6%~12%</a:t>
            </a:r>
            <a:r>
              <a:rPr lang="zh-CN" altLang="en-US" sz="2300" dirty="0">
                <a:latin typeface="+mn-ea"/>
              </a:rPr>
              <a:t>，故散热性较好。</a:t>
            </a:r>
            <a:endParaRPr lang="en-US" altLang="zh-CN" sz="2300" dirty="0">
              <a:latin typeface="+mn-ea"/>
            </a:endParaRPr>
          </a:p>
          <a:p>
            <a:pPr indent="576000" algn="just">
              <a:spcAft>
                <a:spcPts val="600"/>
              </a:spcAft>
            </a:pPr>
            <a:r>
              <a:rPr lang="zh-CN" altLang="en-US" sz="2300" dirty="0">
                <a:latin typeface="+mn-ea"/>
              </a:rPr>
              <a:t>（</a:t>
            </a:r>
            <a:r>
              <a:rPr lang="en-US" altLang="zh-CN" sz="2300" dirty="0">
                <a:latin typeface="+mn-ea"/>
              </a:rPr>
              <a:t>2</a:t>
            </a:r>
            <a:r>
              <a:rPr lang="zh-CN" altLang="en-US" sz="2300" dirty="0">
                <a:latin typeface="+mn-ea"/>
              </a:rPr>
              <a:t>）水稳定性较好。因为摩擦块对盘的单位压力高，易将水挤出，同时，在离心力的作用下沾水后也易于甩掉，再加上摩擦块对盘的擦拭作用，因而，出水后只需经一、两次制动即能恢复正常；而鼓式制动器则需经过十余次制动方能恢复正常制动效能。</a:t>
            </a:r>
            <a:endParaRPr lang="en-US" altLang="zh-CN" sz="2300" dirty="0">
              <a:latin typeface="+mn-ea"/>
            </a:endParaRPr>
          </a:p>
          <a:p>
            <a:pPr indent="576000" algn="just">
              <a:spcAft>
                <a:spcPts val="600"/>
              </a:spcAft>
            </a:pPr>
            <a:r>
              <a:rPr lang="zh-CN" altLang="en-US" sz="2300" dirty="0">
                <a:latin typeface="+mn-ea"/>
              </a:rPr>
              <a:t>（</a:t>
            </a:r>
            <a:r>
              <a:rPr lang="en-US" altLang="zh-CN" sz="2300" dirty="0">
                <a:latin typeface="+mn-ea"/>
              </a:rPr>
              <a:t>3</a:t>
            </a:r>
            <a:r>
              <a:rPr lang="zh-CN" altLang="en-US" sz="2300" dirty="0">
                <a:latin typeface="+mn-ea"/>
              </a:rPr>
              <a:t>）制动稳定性好。盘式制动器的制动力矩与制动油缸的活塞推力及摩擦系数成线性关系，再加上无自行增势作用，因此，在制动过程中制动力矩增长较缓，与鼓式制动器相比，能保证高的制动稳定性。</a:t>
            </a:r>
            <a:endParaRPr lang="en-US" altLang="zh-CN" sz="2300" dirty="0">
              <a:latin typeface="+mn-ea"/>
            </a:endParaRPr>
          </a:p>
          <a:p>
            <a:pPr indent="576000" algn="just">
              <a:spcAft>
                <a:spcPts val="600"/>
              </a:spcAft>
            </a:pPr>
            <a:r>
              <a:rPr lang="zh-CN" altLang="en-US" sz="2300" dirty="0">
                <a:latin typeface="+mn-ea"/>
              </a:rPr>
              <a:t>（</a:t>
            </a:r>
            <a:r>
              <a:rPr lang="en-US" altLang="zh-CN" sz="2300" dirty="0">
                <a:latin typeface="+mn-ea"/>
              </a:rPr>
              <a:t>4</a:t>
            </a:r>
            <a:r>
              <a:rPr lang="zh-CN" altLang="en-US" sz="2300" dirty="0">
                <a:latin typeface="+mn-ea"/>
              </a:rPr>
              <a:t>）制动力矩与汽车前进和后退行驶无关。</a:t>
            </a:r>
            <a:endParaRPr lang="en-US" altLang="zh-CN" sz="2300" dirty="0">
              <a:latin typeface="+mn-ea"/>
            </a:endParaRPr>
          </a:p>
          <a:p>
            <a:pPr indent="576000" algn="just">
              <a:spcAft>
                <a:spcPts val="600"/>
              </a:spcAft>
            </a:pPr>
            <a:r>
              <a:rPr lang="zh-CN" altLang="en-US" sz="2300" dirty="0">
                <a:latin typeface="+mn-ea"/>
              </a:rPr>
              <a:t>（</a:t>
            </a:r>
            <a:r>
              <a:rPr lang="en-US" altLang="zh-CN" sz="2300" dirty="0">
                <a:latin typeface="+mn-ea"/>
              </a:rPr>
              <a:t>5</a:t>
            </a:r>
            <a:r>
              <a:rPr lang="zh-CN" altLang="en-US" sz="2300" dirty="0">
                <a:latin typeface="+mn-ea"/>
              </a:rPr>
              <a:t>）在输出同样大小的制动力矩的条件下，全盘式制动器的质量和尺寸比鼓式制动器要小。</a:t>
            </a:r>
          </a:p>
        </p:txBody>
      </p:sp>
    </p:spTree>
    <p:extLst>
      <p:ext uri="{BB962C8B-B14F-4D97-AF65-F5344CB8AC3E}">
        <p14:creationId xmlns:p14="http://schemas.microsoft.com/office/powerpoint/2010/main" val="3454083952"/>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3193062-1607-64AB-FBD5-BCA6851C91D9}"/>
              </a:ext>
            </a:extLst>
          </p:cNvPr>
          <p:cNvSpPr txBox="1"/>
          <p:nvPr/>
        </p:nvSpPr>
        <p:spPr>
          <a:xfrm>
            <a:off x="840000" y="1159148"/>
            <a:ext cx="10512000" cy="4539704"/>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6</a:t>
            </a:r>
            <a:r>
              <a:rPr lang="zh-CN" altLang="en-US" sz="2400" dirty="0">
                <a:latin typeface="+mn-ea"/>
              </a:rPr>
              <a:t>）较简单</a:t>
            </a:r>
            <a:r>
              <a:rPr lang="en-US" altLang="zh-CN" sz="2400" dirty="0">
                <a:latin typeface="+mn-ea"/>
              </a:rPr>
              <a:t>,</a:t>
            </a:r>
            <a:r>
              <a:rPr lang="zh-CN" altLang="en-US" sz="2400" dirty="0">
                <a:latin typeface="+mn-ea"/>
              </a:rPr>
              <a:t>维修保养容易。</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7</a:t>
            </a:r>
            <a:r>
              <a:rPr lang="zh-CN" altLang="en-US" sz="2400" dirty="0">
                <a:latin typeface="+mn-ea"/>
              </a:rPr>
              <a:t>）制动盘与摩擦块间的间隙小，这就缩短了油缸活塞的操作时间，并使制动驱动机构的力传动比有增大的可能。</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8</a:t>
            </a:r>
            <a:r>
              <a:rPr lang="zh-CN" altLang="en-US" sz="2400" dirty="0">
                <a:latin typeface="+mn-ea"/>
              </a:rPr>
              <a:t>）制动盘的热膨胀不会像制动鼓热膨胀那样引起制动踏板行程损失，这也使间隙自动调整装置的设计可以简化。</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9</a:t>
            </a:r>
            <a:r>
              <a:rPr lang="zh-CN" altLang="en-US" sz="2400" dirty="0">
                <a:latin typeface="+mn-ea"/>
              </a:rPr>
              <a:t>）易于构成多回路制动驱动系统，使系统有较好的可靠性和安全性，以保证汽车在任何车速下各车轮都能均匀一致地平稳制动。</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10</a:t>
            </a:r>
            <a:r>
              <a:rPr lang="zh-CN" altLang="en-US" sz="2400" dirty="0">
                <a:latin typeface="+mn-ea"/>
              </a:rPr>
              <a:t>）能方便地实现制动器磨损报警，以便及时更换摩擦块。</a:t>
            </a:r>
            <a:endParaRPr lang="en-US" altLang="zh-CN" sz="2400" dirty="0">
              <a:latin typeface="+mn-ea"/>
            </a:endParaRPr>
          </a:p>
          <a:p>
            <a:pPr indent="576000" algn="just">
              <a:spcAft>
                <a:spcPts val="600"/>
              </a:spcAft>
            </a:pPr>
            <a:r>
              <a:rPr lang="zh-CN" altLang="en-US" sz="2400" dirty="0">
                <a:latin typeface="+mn-ea"/>
              </a:rPr>
              <a:t>盘式制动器的主要缺点是难以完全防止尘污和锈蚀；兼作驻车制动器时，所需附加的驻车制动驱动机构较复杂，因此，有的汽车采用前轮为盘式、后轮为鼓式的制动系统。</a:t>
            </a:r>
          </a:p>
        </p:txBody>
      </p:sp>
    </p:spTree>
    <p:extLst>
      <p:ext uri="{BB962C8B-B14F-4D97-AF65-F5344CB8AC3E}">
        <p14:creationId xmlns:p14="http://schemas.microsoft.com/office/powerpoint/2010/main" val="1938053943"/>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55C156F-205E-9B9F-F872-05AE405D4ABF}"/>
              </a:ext>
            </a:extLst>
          </p:cNvPr>
          <p:cNvSpPr txBox="1"/>
          <p:nvPr/>
        </p:nvSpPr>
        <p:spPr>
          <a:xfrm>
            <a:off x="840000" y="1151453"/>
            <a:ext cx="10512000" cy="4555093"/>
          </a:xfrm>
          <a:prstGeom prst="rect">
            <a:avLst/>
          </a:prstGeom>
          <a:noFill/>
        </p:spPr>
        <p:txBody>
          <a:bodyPr wrap="square" rtlCol="0">
            <a:spAutoFit/>
          </a:bodyPr>
          <a:lstStyle/>
          <a:p>
            <a:pPr indent="576000" algn="just">
              <a:spcAft>
                <a:spcPts val="600"/>
              </a:spcAft>
            </a:pPr>
            <a:r>
              <a:rPr lang="zh-CN" altLang="en-US" sz="2500" b="1" dirty="0">
                <a:latin typeface="+mn-ea"/>
              </a:rPr>
              <a:t>（三）驻车制动系统</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机械驻车制动</a:t>
            </a:r>
            <a:endParaRPr lang="en-US" altLang="zh-CN" sz="2400" b="1" dirty="0">
              <a:latin typeface="+mn-ea"/>
            </a:endParaRPr>
          </a:p>
          <a:p>
            <a:pPr indent="576000" algn="just">
              <a:spcAft>
                <a:spcPts val="600"/>
              </a:spcAft>
            </a:pPr>
            <a:r>
              <a:rPr lang="zh-CN" altLang="en-US" sz="2400" dirty="0">
                <a:latin typeface="+mn-ea"/>
              </a:rPr>
              <a:t>驻车制动系统主要由驻车制动手柄、驻车制动器，以及连接两者的杠杆和拉索等组成。</a:t>
            </a:r>
            <a:endParaRPr lang="en-US" altLang="zh-CN" sz="2400" dirty="0">
              <a:latin typeface="+mn-ea"/>
            </a:endParaRPr>
          </a:p>
          <a:p>
            <a:pPr indent="576000" algn="just">
              <a:spcAft>
                <a:spcPts val="600"/>
              </a:spcAft>
            </a:pPr>
            <a:r>
              <a:rPr lang="zh-CN" altLang="en-US" sz="2400" dirty="0">
                <a:latin typeface="+mn-ea"/>
              </a:rPr>
              <a:t>驻车制动器可以是独立的，也可以与行车制动器共用。</a:t>
            </a:r>
            <a:endParaRPr lang="en-US" altLang="zh-CN" sz="2400" dirty="0">
              <a:latin typeface="+mn-ea"/>
            </a:endParaRPr>
          </a:p>
          <a:p>
            <a:pPr indent="576000" algn="just">
              <a:spcAft>
                <a:spcPts val="600"/>
              </a:spcAft>
            </a:pPr>
            <a:r>
              <a:rPr lang="en-US" altLang="zh-CN" sz="2400" b="1" dirty="0">
                <a:latin typeface="+mn-ea"/>
              </a:rPr>
              <a:t>2.</a:t>
            </a:r>
            <a:r>
              <a:rPr lang="zh-CN" altLang="en-US" sz="2400" b="1" dirty="0">
                <a:latin typeface="+mn-ea"/>
              </a:rPr>
              <a:t>电子驻车制动系统</a:t>
            </a:r>
            <a:endParaRPr lang="en-US" altLang="zh-CN" sz="2400" b="1" dirty="0">
              <a:latin typeface="+mn-ea"/>
            </a:endParaRPr>
          </a:p>
          <a:p>
            <a:pPr indent="576000" algn="just">
              <a:spcAft>
                <a:spcPts val="600"/>
              </a:spcAft>
            </a:pPr>
            <a:r>
              <a:rPr lang="zh-CN" altLang="en-US" sz="2400" dirty="0">
                <a:latin typeface="+mn-ea"/>
              </a:rPr>
              <a:t>电子驻车制动系统是指将行车过程中的临时性制动和停车后的长时性制动功能整合在一起，并且由电子控制方式实现停车制动的技术。电子驻车制动是由电子控制方式实现停车制动的技术，其工作原理与机械驻车制动相同，均是通过制动盘与制动片产生的摩擦力来达到控制停车制动，只不过控制方式从之前的机械驻车制动拉杆变成了电子按钮。</a:t>
            </a:r>
          </a:p>
        </p:txBody>
      </p:sp>
    </p:spTree>
    <p:extLst>
      <p:ext uri="{BB962C8B-B14F-4D97-AF65-F5344CB8AC3E}">
        <p14:creationId xmlns:p14="http://schemas.microsoft.com/office/powerpoint/2010/main" val="78387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76BB1AA-E04F-DEB9-53A8-94E50AAAFED7}"/>
              </a:ext>
            </a:extLst>
          </p:cNvPr>
          <p:cNvSpPr txBox="1"/>
          <p:nvPr/>
        </p:nvSpPr>
        <p:spPr>
          <a:xfrm>
            <a:off x="839999" y="329635"/>
            <a:ext cx="10512000" cy="3447098"/>
          </a:xfrm>
          <a:prstGeom prst="rect">
            <a:avLst/>
          </a:prstGeom>
          <a:noFill/>
        </p:spPr>
        <p:txBody>
          <a:bodyPr wrap="square" rtlCol="0">
            <a:spAutoFit/>
          </a:bodyPr>
          <a:lstStyle/>
          <a:p>
            <a:pPr indent="576000" algn="just">
              <a:spcAft>
                <a:spcPts val="600"/>
              </a:spcAft>
            </a:pPr>
            <a:r>
              <a:rPr lang="zh-CN" altLang="en-US" sz="2400" b="1" dirty="0">
                <a:latin typeface="+mn-ea"/>
              </a:rPr>
              <a:t>三、伺服制动系统</a:t>
            </a:r>
            <a:endParaRPr lang="en-US" altLang="zh-CN" sz="2400" b="1" dirty="0">
              <a:latin typeface="+mn-ea"/>
            </a:endParaRPr>
          </a:p>
          <a:p>
            <a:pPr indent="576000" algn="just">
              <a:spcAft>
                <a:spcPts val="600"/>
              </a:spcAft>
            </a:pPr>
            <a:r>
              <a:rPr lang="zh-CN" altLang="en-US" sz="2200" dirty="0">
                <a:latin typeface="+mn-ea"/>
              </a:rPr>
              <a:t>伺服制动系统是在人力液压制动系统的基础上加设一套动力伺服系统而形成的，是兼用人体和发动机作为制动能源的制动系统，也是制动系统的基本形式。伺服制动系统的类型如下：</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1</a:t>
            </a:r>
            <a:r>
              <a:rPr lang="zh-CN" altLang="en-US" sz="2200" dirty="0">
                <a:latin typeface="+mn-ea"/>
              </a:rPr>
              <a:t>）按伺服系统输出力的作用部位和对其控制装置操纵方式的不同，伺服制动系统可分为助力式（直接操纵式）和增压式（间接操纵式）两类。</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2</a:t>
            </a:r>
            <a:r>
              <a:rPr lang="zh-CN" altLang="en-US" sz="2200" dirty="0">
                <a:latin typeface="+mn-ea"/>
              </a:rPr>
              <a:t>）按伺服能量的形式，伺服制动系统可分为真空伺服式、气压伺服式和液压伺服式三种。其伺服能量分别为真空能（负气压能）、气压能和液压能。</a:t>
            </a:r>
            <a:endParaRPr lang="en-US" altLang="zh-CN" sz="2200" dirty="0">
              <a:latin typeface="+mn-ea"/>
            </a:endParaRPr>
          </a:p>
          <a:p>
            <a:pPr indent="576000" algn="just">
              <a:spcAft>
                <a:spcPts val="600"/>
              </a:spcAft>
            </a:pPr>
            <a:r>
              <a:rPr lang="zh-CN" altLang="en-US" sz="2200" dirty="0">
                <a:latin typeface="+mn-ea"/>
              </a:rPr>
              <a:t>图</a:t>
            </a:r>
            <a:r>
              <a:rPr lang="en-US" altLang="zh-CN" sz="2200" dirty="0">
                <a:latin typeface="+mn-ea"/>
              </a:rPr>
              <a:t>4-5-4</a:t>
            </a:r>
            <a:r>
              <a:rPr lang="zh-CN" altLang="en-US" sz="2200" dirty="0">
                <a:latin typeface="+mn-ea"/>
              </a:rPr>
              <a:t>所示为真空增压式液压制动传动装置。</a:t>
            </a:r>
          </a:p>
        </p:txBody>
      </p:sp>
      <p:pic>
        <p:nvPicPr>
          <p:cNvPr id="5" name="图片 4">
            <a:extLst>
              <a:ext uri="{FF2B5EF4-FFF2-40B4-BE49-F238E27FC236}">
                <a16:creationId xmlns:a16="http://schemas.microsoft.com/office/drawing/2014/main" id="{98D75703-0356-47F3-5614-74AED9BE07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2056" y="3819155"/>
            <a:ext cx="4347886" cy="3038845"/>
          </a:xfrm>
          <a:prstGeom prst="rect">
            <a:avLst/>
          </a:prstGeom>
        </p:spPr>
      </p:pic>
    </p:spTree>
    <p:extLst>
      <p:ext uri="{BB962C8B-B14F-4D97-AF65-F5344CB8AC3E}">
        <p14:creationId xmlns:p14="http://schemas.microsoft.com/office/powerpoint/2010/main" val="2942511062"/>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5F6611A-304F-472E-5426-3C6075B26932}"/>
              </a:ext>
            </a:extLst>
          </p:cNvPr>
          <p:cNvSpPr txBox="1"/>
          <p:nvPr/>
        </p:nvSpPr>
        <p:spPr>
          <a:xfrm>
            <a:off x="840000" y="1728534"/>
            <a:ext cx="10512000" cy="3400931"/>
          </a:xfrm>
          <a:prstGeom prst="rect">
            <a:avLst/>
          </a:prstGeom>
          <a:noFill/>
        </p:spPr>
        <p:txBody>
          <a:bodyPr wrap="square" rtlCol="0">
            <a:spAutoFit/>
          </a:bodyPr>
          <a:lstStyle/>
          <a:p>
            <a:pPr indent="576000" algn="just">
              <a:spcAft>
                <a:spcPts val="600"/>
              </a:spcAft>
            </a:pPr>
            <a:r>
              <a:rPr lang="zh-CN" altLang="en-US" sz="2600" b="1" dirty="0">
                <a:latin typeface="+mn-ea"/>
              </a:rPr>
              <a:t>四、气压制动系统</a:t>
            </a:r>
            <a:endParaRPr lang="en-US" altLang="zh-CN" sz="2600" b="1" dirty="0">
              <a:latin typeface="+mn-ea"/>
            </a:endParaRPr>
          </a:p>
          <a:p>
            <a:pPr indent="576000" algn="just">
              <a:spcAft>
                <a:spcPts val="600"/>
              </a:spcAft>
            </a:pPr>
            <a:r>
              <a:rPr lang="zh-CN" altLang="en-US" sz="2400" dirty="0">
                <a:latin typeface="+mn-ea"/>
              </a:rPr>
              <a:t>气压制动系统是将压缩空气的压力作为机械推力，使车轮产生制动。气压制动力大且灵敏，因此广泛用于中型、重型载货汽车上。</a:t>
            </a:r>
            <a:endParaRPr lang="en-US" altLang="zh-CN" sz="2400" dirty="0">
              <a:latin typeface="+mn-ea"/>
            </a:endParaRPr>
          </a:p>
          <a:p>
            <a:pPr indent="576000" algn="just">
              <a:spcAft>
                <a:spcPts val="600"/>
              </a:spcAft>
            </a:pPr>
            <a:r>
              <a:rPr lang="zh-CN" altLang="en-US" sz="2500" b="1" dirty="0">
                <a:latin typeface="+mn-ea"/>
              </a:rPr>
              <a:t>（一）气压制动回路</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各元件连接管路</a:t>
            </a:r>
            <a:endParaRPr lang="en-US" altLang="zh-CN" sz="2400" b="1" dirty="0">
              <a:latin typeface="+mn-ea"/>
            </a:endParaRPr>
          </a:p>
          <a:p>
            <a:pPr indent="576000" algn="just">
              <a:spcAft>
                <a:spcPts val="600"/>
              </a:spcAft>
            </a:pPr>
            <a:r>
              <a:rPr lang="zh-CN" altLang="en-US" sz="2400" dirty="0">
                <a:latin typeface="+mn-ea"/>
              </a:rPr>
              <a:t>供能管路，即供能装置各组件之间和供能装置与控制元件之间的连接管路；促动管路，即控制装置与制动器促动装置之间的连接管路；操纵管路，即一个控制装置与另一个控制装置之间的连接管路。</a:t>
            </a:r>
          </a:p>
        </p:txBody>
      </p:sp>
    </p:spTree>
    <p:extLst>
      <p:ext uri="{BB962C8B-B14F-4D97-AF65-F5344CB8AC3E}">
        <p14:creationId xmlns:p14="http://schemas.microsoft.com/office/powerpoint/2010/main" val="2503620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AE1FF2C-24BA-5D52-C35F-3BA8BAA5FC09}"/>
              </a:ext>
            </a:extLst>
          </p:cNvPr>
          <p:cNvSpPr txBox="1"/>
          <p:nvPr/>
        </p:nvSpPr>
        <p:spPr>
          <a:xfrm>
            <a:off x="839999" y="501444"/>
            <a:ext cx="10512000" cy="2754600"/>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双回路管路</a:t>
            </a:r>
            <a:endParaRPr lang="en-US" altLang="zh-CN" sz="2400" b="1" dirty="0">
              <a:latin typeface="+mn-ea"/>
            </a:endParaRPr>
          </a:p>
          <a:p>
            <a:pPr indent="576000" algn="just">
              <a:spcAft>
                <a:spcPts val="600"/>
              </a:spcAft>
            </a:pPr>
            <a:r>
              <a:rPr lang="zh-CN" altLang="en-US" sz="2400" dirty="0">
                <a:latin typeface="+mn-ea"/>
              </a:rPr>
              <a:t>空压机将压缩空气经单向阀首先输入湿储气筒，经油水分离后，再经单向阀进入储气筒前后腔。再由制动阀控制可向控制气室充气，以实现制动分成两个回路：一个回路经储气罐、双腔制动阀的后腔通向前制动气室；另一个回路经储气罐、双腔制动阀的前腔和快放阀通向后制动气室。当其中一个回路发生故障失效时，另一个回路仍能继续工作，以维持汽车具有一定的制动能力，从而提高汽车行驶的安全性（图</a:t>
            </a:r>
            <a:r>
              <a:rPr lang="en-US" altLang="zh-CN" sz="2400" dirty="0">
                <a:latin typeface="+mn-ea"/>
              </a:rPr>
              <a:t>4-5-5</a:t>
            </a:r>
            <a:r>
              <a:rPr lang="zh-CN" altLang="en-US" sz="2400" dirty="0">
                <a:latin typeface="+mn-ea"/>
              </a:rPr>
              <a:t>）。</a:t>
            </a:r>
          </a:p>
        </p:txBody>
      </p:sp>
      <p:pic>
        <p:nvPicPr>
          <p:cNvPr id="5" name="图片 4">
            <a:extLst>
              <a:ext uri="{FF2B5EF4-FFF2-40B4-BE49-F238E27FC236}">
                <a16:creationId xmlns:a16="http://schemas.microsoft.com/office/drawing/2014/main" id="{9C0733A8-98ED-F4C6-C233-7A373A3EE1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34094" y="3308937"/>
            <a:ext cx="4523809" cy="3047619"/>
          </a:xfrm>
          <a:prstGeom prst="rect">
            <a:avLst/>
          </a:prstGeom>
        </p:spPr>
      </p:pic>
    </p:spTree>
    <p:extLst>
      <p:ext uri="{BB962C8B-B14F-4D97-AF65-F5344CB8AC3E}">
        <p14:creationId xmlns:p14="http://schemas.microsoft.com/office/powerpoint/2010/main" val="1194549381"/>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CD42439-5AD4-2805-7D6E-351FF89C0190}"/>
              </a:ext>
            </a:extLst>
          </p:cNvPr>
          <p:cNvSpPr txBox="1"/>
          <p:nvPr/>
        </p:nvSpPr>
        <p:spPr>
          <a:xfrm>
            <a:off x="840000" y="774427"/>
            <a:ext cx="10512000" cy="5309146"/>
          </a:xfrm>
          <a:prstGeom prst="rect">
            <a:avLst/>
          </a:prstGeom>
          <a:noFill/>
        </p:spPr>
        <p:txBody>
          <a:bodyPr wrap="square" rtlCol="0">
            <a:spAutoFit/>
          </a:bodyPr>
          <a:lstStyle/>
          <a:p>
            <a:pPr indent="576000" algn="just">
              <a:spcAft>
                <a:spcPts val="600"/>
              </a:spcAft>
            </a:pPr>
            <a:r>
              <a:rPr lang="zh-CN" altLang="en-US" sz="2500" b="1" dirty="0">
                <a:latin typeface="+mn-ea"/>
              </a:rPr>
              <a:t>（二）供能装置</a:t>
            </a:r>
            <a:endParaRPr lang="en-US" altLang="zh-CN" sz="2500" b="1" dirty="0">
              <a:latin typeface="+mn-ea"/>
            </a:endParaRPr>
          </a:p>
          <a:p>
            <a:pPr indent="576000" algn="just">
              <a:spcAft>
                <a:spcPts val="600"/>
              </a:spcAft>
            </a:pPr>
            <a:r>
              <a:rPr lang="zh-CN" altLang="en-US" sz="2400" dirty="0">
                <a:latin typeface="+mn-ea"/>
              </a:rPr>
              <a:t>空压机产生气压能；储气室积储气压能；调压阀及安全阀，将气压限定在安全范围内；各种滤清器、油水分离器、空气干燥器、防冻器用于改善传动介质；多回路压力保护阀在一个回路失效时用以保护其他回路，使其中的气压能不损失。</a:t>
            </a:r>
            <a:endParaRPr lang="en-US" altLang="zh-CN" sz="2400" dirty="0">
              <a:latin typeface="+mn-ea"/>
            </a:endParaRPr>
          </a:p>
          <a:p>
            <a:pPr indent="576000" algn="just">
              <a:spcAft>
                <a:spcPts val="600"/>
              </a:spcAft>
            </a:pPr>
            <a:r>
              <a:rPr lang="zh-CN" altLang="en-US" sz="2500" b="1" dirty="0">
                <a:latin typeface="+mn-ea"/>
              </a:rPr>
              <a:t>（三）控制阀</a:t>
            </a:r>
            <a:endParaRPr lang="en-US" altLang="zh-CN" sz="2500" b="1" dirty="0">
              <a:latin typeface="+mn-ea"/>
            </a:endParaRPr>
          </a:p>
          <a:p>
            <a:pPr indent="576000" algn="just">
              <a:spcAft>
                <a:spcPts val="600"/>
              </a:spcAft>
            </a:pPr>
            <a:r>
              <a:rPr lang="zh-CN" altLang="en-US" sz="2400" dirty="0">
                <a:latin typeface="+mn-ea"/>
              </a:rPr>
              <a:t>制动阀是气压行车制动系统的主要控制元件，用以起随动作用并保证有足够强的踏板感，从而保证制动的渐进性。即在输入压力一定的情况下，使其输出压力与输入控制信号，踏板行程和踏板呈一定的递增函数关系。</a:t>
            </a:r>
            <a:endParaRPr lang="en-US" altLang="zh-CN" sz="2400" dirty="0">
              <a:latin typeface="+mn-ea"/>
            </a:endParaRPr>
          </a:p>
          <a:p>
            <a:pPr indent="576000" algn="just">
              <a:spcAft>
                <a:spcPts val="600"/>
              </a:spcAft>
            </a:pPr>
            <a:r>
              <a:rPr lang="zh-CN" altLang="en-US" sz="2500" b="1" dirty="0">
                <a:latin typeface="+mn-ea"/>
              </a:rPr>
              <a:t>（四）制动气室</a:t>
            </a:r>
            <a:endParaRPr lang="en-US" altLang="zh-CN" sz="2500" b="1" dirty="0">
              <a:latin typeface="+mn-ea"/>
            </a:endParaRPr>
          </a:p>
          <a:p>
            <a:pPr indent="576000" algn="just">
              <a:spcAft>
                <a:spcPts val="600"/>
              </a:spcAft>
            </a:pPr>
            <a:r>
              <a:rPr lang="zh-CN" altLang="en-US" sz="2400" dirty="0">
                <a:latin typeface="+mn-ea"/>
              </a:rPr>
              <a:t>在气压系统中，制动气室是执行装置，其作用是将输入的气压能转换成机械能而输出。在整个制动系统中，制动气室还属于传动装置，其输出的机械能还要传到制动凸轮之类的促动装置，使制动器产生制动力矩。</a:t>
            </a:r>
          </a:p>
        </p:txBody>
      </p:sp>
    </p:spTree>
    <p:extLst>
      <p:ext uri="{BB962C8B-B14F-4D97-AF65-F5344CB8AC3E}">
        <p14:creationId xmlns:p14="http://schemas.microsoft.com/office/powerpoint/2010/main" val="2692741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E37FF12-FA14-EB97-0713-8D6B4819F311}"/>
              </a:ext>
            </a:extLst>
          </p:cNvPr>
          <p:cNvSpPr txBox="1"/>
          <p:nvPr/>
        </p:nvSpPr>
        <p:spPr>
          <a:xfrm>
            <a:off x="840000" y="747251"/>
            <a:ext cx="10512000" cy="1308050"/>
          </a:xfrm>
          <a:prstGeom prst="rect">
            <a:avLst/>
          </a:prstGeom>
          <a:noFill/>
        </p:spPr>
        <p:txBody>
          <a:bodyPr wrap="square" rtlCol="0">
            <a:spAutoFit/>
          </a:bodyPr>
          <a:lstStyle/>
          <a:p>
            <a:pPr indent="576000" algn="just">
              <a:spcAft>
                <a:spcPts val="600"/>
              </a:spcAft>
            </a:pPr>
            <a:r>
              <a:rPr lang="zh-CN" altLang="en-US" sz="2600" b="1" dirty="0">
                <a:latin typeface="+mn-ea"/>
              </a:rPr>
              <a:t>五、防抱死制动系统</a:t>
            </a:r>
            <a:endParaRPr lang="en-US" altLang="zh-CN" sz="2600" b="1" dirty="0">
              <a:latin typeface="+mn-ea"/>
            </a:endParaRPr>
          </a:p>
          <a:p>
            <a:pPr indent="576000" algn="just">
              <a:spcAft>
                <a:spcPts val="600"/>
              </a:spcAft>
            </a:pPr>
            <a:r>
              <a:rPr lang="en-US" altLang="zh-CN" sz="2400" dirty="0">
                <a:latin typeface="+mn-ea"/>
              </a:rPr>
              <a:t>ABS</a:t>
            </a:r>
            <a:r>
              <a:rPr lang="zh-CN" altLang="en-US" sz="2400" dirty="0">
                <a:latin typeface="+mn-ea"/>
              </a:rPr>
              <a:t>防抱死制动系统（</a:t>
            </a:r>
            <a:r>
              <a:rPr lang="en-US" altLang="zh-CN" sz="2400" dirty="0">
                <a:latin typeface="+mn-ea"/>
              </a:rPr>
              <a:t>ABS</a:t>
            </a:r>
            <a:r>
              <a:rPr lang="zh-CN" altLang="en-US" sz="2400" dirty="0">
                <a:latin typeface="+mn-ea"/>
              </a:rPr>
              <a:t>）如图</a:t>
            </a:r>
            <a:r>
              <a:rPr lang="en-US" altLang="zh-CN" sz="2400" dirty="0">
                <a:latin typeface="+mn-ea"/>
              </a:rPr>
              <a:t>4-5-6</a:t>
            </a:r>
            <a:r>
              <a:rPr lang="zh-CN" altLang="en-US" sz="2400" dirty="0">
                <a:latin typeface="+mn-ea"/>
              </a:rPr>
              <a:t>所示，是一种具有防滑、防锁死等优点的汽车安全控制系统，可安装在任何带液压制动的汽车上。</a:t>
            </a:r>
          </a:p>
        </p:txBody>
      </p:sp>
      <p:pic>
        <p:nvPicPr>
          <p:cNvPr id="5" name="图片 4">
            <a:extLst>
              <a:ext uri="{FF2B5EF4-FFF2-40B4-BE49-F238E27FC236}">
                <a16:creationId xmlns:a16="http://schemas.microsoft.com/office/drawing/2014/main" id="{3715C138-99BC-B7B8-AC1F-A25230F083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0762" y="2225035"/>
            <a:ext cx="6190476" cy="3885714"/>
          </a:xfrm>
          <a:prstGeom prst="rect">
            <a:avLst/>
          </a:prstGeom>
        </p:spPr>
      </p:pic>
    </p:spTree>
    <p:extLst>
      <p:ext uri="{BB962C8B-B14F-4D97-AF65-F5344CB8AC3E}">
        <p14:creationId xmlns:p14="http://schemas.microsoft.com/office/powerpoint/2010/main" val="6636268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DBF076C-4650-812C-040C-DE3EA4CC1162}"/>
              </a:ext>
            </a:extLst>
          </p:cNvPr>
          <p:cNvSpPr txBox="1"/>
          <p:nvPr/>
        </p:nvSpPr>
        <p:spPr>
          <a:xfrm>
            <a:off x="840000" y="408562"/>
            <a:ext cx="10512000" cy="2462213"/>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离合器的自由间隙及自由行程</a:t>
            </a:r>
            <a:endParaRPr lang="en-US" altLang="zh-CN" sz="2400" b="1" dirty="0">
              <a:latin typeface="+mn-ea"/>
            </a:endParaRPr>
          </a:p>
          <a:p>
            <a:pPr indent="576000" algn="just">
              <a:spcAft>
                <a:spcPts val="600"/>
              </a:spcAft>
            </a:pPr>
            <a:r>
              <a:rPr lang="zh-CN" altLang="en-US" sz="2400" dirty="0">
                <a:latin typeface="+mn-ea"/>
              </a:rPr>
              <a:t>为了保证离合器在传递转矩时处于完全接合状态，不会出现打滑现象，离合器在接合状态时，在分离杠杆内端与分离轴承之间必须预留一定量的间隙，即离合器的自由间隙。</a:t>
            </a:r>
            <a:endParaRPr lang="en-US" altLang="zh-CN" sz="2400" dirty="0">
              <a:latin typeface="+mn-ea"/>
            </a:endParaRPr>
          </a:p>
          <a:p>
            <a:pPr indent="576000" algn="just">
              <a:spcAft>
                <a:spcPts val="600"/>
              </a:spcAft>
            </a:pPr>
            <a:r>
              <a:rPr lang="zh-CN" altLang="en-US" sz="2400" dirty="0">
                <a:latin typeface="+mn-ea"/>
              </a:rPr>
              <a:t>离合器踏板自由行程和分离行程对于路试检测是非常重要的参数。通过它能够判断离合器是否接合和分离。</a:t>
            </a:r>
            <a:endParaRPr lang="en-US" altLang="zh-CN" sz="2400" dirty="0">
              <a:latin typeface="+mn-ea"/>
            </a:endParaRPr>
          </a:p>
        </p:txBody>
      </p:sp>
      <p:sp>
        <p:nvSpPr>
          <p:cNvPr id="4" name="文本框 3">
            <a:extLst>
              <a:ext uri="{FF2B5EF4-FFF2-40B4-BE49-F238E27FC236}">
                <a16:creationId xmlns:a16="http://schemas.microsoft.com/office/drawing/2014/main" id="{4A1AC502-824C-BE6E-5FC3-9EC235CF17C0}"/>
              </a:ext>
            </a:extLst>
          </p:cNvPr>
          <p:cNvSpPr txBox="1"/>
          <p:nvPr/>
        </p:nvSpPr>
        <p:spPr>
          <a:xfrm>
            <a:off x="840000" y="2870775"/>
            <a:ext cx="5963056" cy="3046988"/>
          </a:xfrm>
          <a:prstGeom prst="rect">
            <a:avLst/>
          </a:prstGeom>
          <a:noFill/>
        </p:spPr>
        <p:txBody>
          <a:bodyPr wrap="square" rtlCol="0">
            <a:spAutoFit/>
          </a:bodyPr>
          <a:lstStyle/>
          <a:p>
            <a:pPr indent="576000" algn="just">
              <a:spcAft>
                <a:spcPts val="600"/>
              </a:spcAft>
            </a:pPr>
            <a:r>
              <a:rPr lang="zh-CN" altLang="en-US" sz="2400" dirty="0">
                <a:latin typeface="+mn-ea"/>
              </a:rPr>
              <a:t>从离合器踏板释放到离合器开始接合之间移动的一段距离（约为</a:t>
            </a:r>
            <a:r>
              <a:rPr lang="en-US" altLang="zh-CN" sz="2400" dirty="0">
                <a:latin typeface="+mn-ea"/>
              </a:rPr>
              <a:t>25mm</a:t>
            </a:r>
            <a:r>
              <a:rPr lang="zh-CN" altLang="en-US" sz="2400" dirty="0">
                <a:latin typeface="+mn-ea"/>
              </a:rPr>
              <a:t>）称为分离行程，占总行程的</a:t>
            </a:r>
            <a:r>
              <a:rPr lang="en-US" altLang="zh-CN" sz="2400" dirty="0">
                <a:latin typeface="+mn-ea"/>
              </a:rPr>
              <a:t>20%~30%</a:t>
            </a:r>
            <a:r>
              <a:rPr lang="zh-CN" altLang="en-US" sz="2400" dirty="0">
                <a:latin typeface="+mn-ea"/>
              </a:rPr>
              <a:t>。在这段行程内离合器是完全分离的。如果分离行程不足，那么离合器可能无法完全分离。造成这种现象的原因可能是离合器操纵机构或压盘总成存在问题。随之而来的是换挡困难和冲击，如图</a:t>
            </a:r>
            <a:r>
              <a:rPr lang="en-US" altLang="zh-CN" sz="2400" dirty="0">
                <a:latin typeface="+mn-ea"/>
              </a:rPr>
              <a:t>4-1-5</a:t>
            </a:r>
            <a:r>
              <a:rPr lang="zh-CN" altLang="en-US" sz="2400" dirty="0">
                <a:latin typeface="+mn-ea"/>
              </a:rPr>
              <a:t>所示。</a:t>
            </a:r>
          </a:p>
        </p:txBody>
      </p:sp>
      <p:pic>
        <p:nvPicPr>
          <p:cNvPr id="6" name="图片 5">
            <a:extLst>
              <a:ext uri="{FF2B5EF4-FFF2-40B4-BE49-F238E27FC236}">
                <a16:creationId xmlns:a16="http://schemas.microsoft.com/office/drawing/2014/main" id="{C7C7E478-C4C4-806A-6EA7-CB35D2A465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8294" y="2790200"/>
            <a:ext cx="2680029" cy="3893505"/>
          </a:xfrm>
          <a:prstGeom prst="rect">
            <a:avLst/>
          </a:prstGeom>
        </p:spPr>
      </p:pic>
    </p:spTree>
    <p:extLst>
      <p:ext uri="{BB962C8B-B14F-4D97-AF65-F5344CB8AC3E}">
        <p14:creationId xmlns:p14="http://schemas.microsoft.com/office/powerpoint/2010/main" val="1469733548"/>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5905280-E062-DF3D-2586-A34D18BD16FF}"/>
              </a:ext>
            </a:extLst>
          </p:cNvPr>
          <p:cNvSpPr txBox="1"/>
          <p:nvPr/>
        </p:nvSpPr>
        <p:spPr>
          <a:xfrm>
            <a:off x="840000" y="689788"/>
            <a:ext cx="10512000" cy="5478423"/>
          </a:xfrm>
          <a:prstGeom prst="rect">
            <a:avLst/>
          </a:prstGeom>
          <a:noFill/>
        </p:spPr>
        <p:txBody>
          <a:bodyPr wrap="square" rtlCol="0">
            <a:spAutoFit/>
          </a:bodyPr>
          <a:lstStyle/>
          <a:p>
            <a:pPr indent="576000" algn="just">
              <a:spcAft>
                <a:spcPts val="600"/>
              </a:spcAft>
            </a:pPr>
            <a:r>
              <a:rPr lang="zh-CN" altLang="en-US" sz="2300" b="1" dirty="0">
                <a:latin typeface="+mn-ea"/>
              </a:rPr>
              <a:t>（一）工作原理</a:t>
            </a:r>
            <a:endParaRPr lang="en-US" altLang="zh-CN" sz="2300" b="1" dirty="0">
              <a:latin typeface="+mn-ea"/>
            </a:endParaRPr>
          </a:p>
          <a:p>
            <a:pPr indent="576000" algn="just">
              <a:spcAft>
                <a:spcPts val="600"/>
              </a:spcAft>
            </a:pPr>
            <a:r>
              <a:rPr lang="zh-CN" altLang="en-US" sz="2200" dirty="0">
                <a:latin typeface="+mn-ea"/>
              </a:rPr>
              <a:t>在制动时，</a:t>
            </a:r>
            <a:r>
              <a:rPr lang="en-US" altLang="zh-CN" sz="2200" dirty="0">
                <a:latin typeface="+mn-ea"/>
              </a:rPr>
              <a:t>ABS</a:t>
            </a:r>
            <a:r>
              <a:rPr lang="zh-CN" altLang="en-US" sz="2200" dirty="0">
                <a:latin typeface="+mn-ea"/>
              </a:rPr>
              <a:t>根据每个车轮速度传感器传来的速度信号，可迅速判断出车轮的抱死状态，关闭开始抱死车轮上面的常开输入电磁阀，使制动力不变。如果车轮继续抱死，则打开常闭输出电磁阀，这个车轮上的制动压力由于出现直通制动液储油箱的管路而迅速下移，防止了因制动力过大而将车轮完全抱死。在使制动状态始终处于最佳点（滑移率</a:t>
            </a:r>
            <a:r>
              <a:rPr lang="en-US" altLang="zh-CN" sz="2200" dirty="0">
                <a:latin typeface="+mn-ea"/>
              </a:rPr>
              <a:t>S</a:t>
            </a:r>
            <a:r>
              <a:rPr lang="zh-CN" altLang="en-US" sz="2200" dirty="0">
                <a:latin typeface="+mn-ea"/>
              </a:rPr>
              <a:t>为</a:t>
            </a:r>
            <a:r>
              <a:rPr lang="en-US" altLang="zh-CN" sz="2200" dirty="0">
                <a:latin typeface="+mn-ea"/>
              </a:rPr>
              <a:t>20%</a:t>
            </a:r>
            <a:r>
              <a:rPr lang="zh-CN" altLang="en-US" sz="2200" dirty="0">
                <a:latin typeface="+mn-ea"/>
              </a:rPr>
              <a:t>）时，制动效果达到最好，行车最安全。</a:t>
            </a:r>
            <a:endParaRPr lang="en-US" altLang="zh-CN" sz="2200" dirty="0">
              <a:latin typeface="+mn-ea"/>
            </a:endParaRPr>
          </a:p>
          <a:p>
            <a:pPr indent="576000" algn="just">
              <a:spcAft>
                <a:spcPts val="600"/>
              </a:spcAft>
            </a:pPr>
            <a:r>
              <a:rPr lang="zh-CN" altLang="en-US" sz="2300" b="1" dirty="0">
                <a:latin typeface="+mn-ea"/>
              </a:rPr>
              <a:t>（二）工作过程</a:t>
            </a:r>
            <a:endParaRPr lang="en-US" altLang="zh-CN" sz="2300" b="1" dirty="0">
              <a:latin typeface="+mn-ea"/>
            </a:endParaRPr>
          </a:p>
          <a:p>
            <a:pPr indent="576000" algn="just">
              <a:spcAft>
                <a:spcPts val="600"/>
              </a:spcAft>
            </a:pPr>
            <a:r>
              <a:rPr lang="zh-CN" altLang="en-US" sz="2200" dirty="0">
                <a:latin typeface="+mn-ea"/>
              </a:rPr>
              <a:t>在</a:t>
            </a:r>
            <a:r>
              <a:rPr lang="en-US" altLang="zh-CN" sz="2200" dirty="0">
                <a:latin typeface="+mn-ea"/>
              </a:rPr>
              <a:t>ABS</a:t>
            </a:r>
            <a:r>
              <a:rPr lang="zh-CN" altLang="en-US" sz="2200" dirty="0">
                <a:latin typeface="+mn-ea"/>
              </a:rPr>
              <a:t>中，每个车轮上各安置一个转速传感器，将关于各车轮转速的信号输入电子控制装置。电子控制装置根据各车轮转速传感器输入的信号对各个车轮的运动状态进行监测和判定并形成相应的控制指令。各处液压电磁阀均不通电而处于关闭状态，电动泵也不通电运转，制动主缸至各制动轮缸的制动管路均处于沟通状态，而各制动轮缸至储液器的制动管路均处于封闭状态，各制动轮缸的制动压力将随制动主缸的输出压力而变化，此时的制动过程与常规制动系统的制动过程完全相同。</a:t>
            </a:r>
            <a:endParaRPr lang="en-US" altLang="zh-CN" sz="2200" dirty="0">
              <a:latin typeface="+mn-ea"/>
            </a:endParaRPr>
          </a:p>
          <a:p>
            <a:pPr indent="576000" algn="just">
              <a:spcAft>
                <a:spcPts val="600"/>
              </a:spcAft>
            </a:pPr>
            <a:r>
              <a:rPr lang="zh-CN" altLang="en-US" sz="2200" dirty="0">
                <a:latin typeface="+mn-ea"/>
              </a:rPr>
              <a:t>在制动过程中，电子控制装置根据车轮转速传感器输入的车轮转速信号判定有车轮趋于抱死时，</a:t>
            </a:r>
            <a:r>
              <a:rPr lang="en-US" altLang="zh-CN" sz="2200" dirty="0">
                <a:latin typeface="+mn-ea"/>
              </a:rPr>
              <a:t>ABS</a:t>
            </a:r>
            <a:r>
              <a:rPr lang="zh-CN" altLang="en-US" sz="2200" dirty="0">
                <a:latin typeface="+mn-ea"/>
              </a:rPr>
              <a:t>就进入防抱死制动压力调节过程。</a:t>
            </a:r>
          </a:p>
        </p:txBody>
      </p:sp>
    </p:spTree>
    <p:extLst>
      <p:ext uri="{BB962C8B-B14F-4D97-AF65-F5344CB8AC3E}">
        <p14:creationId xmlns:p14="http://schemas.microsoft.com/office/powerpoint/2010/main" val="584996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99E1B3-45D9-2142-0DB4-23111E880050}"/>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ED001B4F-3CE7-D22C-4C81-1063ACDA9AA7}"/>
              </a:ext>
            </a:extLst>
          </p:cNvPr>
          <p:cNvSpPr txBox="1"/>
          <p:nvPr/>
        </p:nvSpPr>
        <p:spPr>
          <a:xfrm>
            <a:off x="840000" y="1653596"/>
            <a:ext cx="105120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学习研讨</a:t>
            </a:r>
          </a:p>
        </p:txBody>
      </p:sp>
      <p:pic>
        <p:nvPicPr>
          <p:cNvPr id="5" name="图片 4">
            <a:extLst>
              <a:ext uri="{FF2B5EF4-FFF2-40B4-BE49-F238E27FC236}">
                <a16:creationId xmlns:a16="http://schemas.microsoft.com/office/drawing/2014/main" id="{725F7C9E-741D-8190-BA92-654C948ED8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238371"/>
            <a:ext cx="10512000" cy="3182800"/>
          </a:xfrm>
          <a:prstGeom prst="rect">
            <a:avLst/>
          </a:prstGeom>
        </p:spPr>
      </p:pic>
    </p:spTree>
    <p:extLst>
      <p:ext uri="{BB962C8B-B14F-4D97-AF65-F5344CB8AC3E}">
        <p14:creationId xmlns:p14="http://schemas.microsoft.com/office/powerpoint/2010/main" val="737751617"/>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E6A3FB-9A50-14E4-BFDD-6BAF7823B49F}"/>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7923DE79-C57F-EAC6-0B05-740AE54AC725}"/>
              </a:ext>
            </a:extLst>
          </p:cNvPr>
          <p:cNvSpPr txBox="1"/>
          <p:nvPr/>
        </p:nvSpPr>
        <p:spPr>
          <a:xfrm>
            <a:off x="840000" y="579932"/>
            <a:ext cx="10512000" cy="584775"/>
          </a:xfrm>
          <a:prstGeom prst="rect">
            <a:avLst/>
          </a:prstGeom>
          <a:noFill/>
        </p:spPr>
        <p:txBody>
          <a:bodyPr wrap="square" rtlCol="0">
            <a:spAutoFit/>
          </a:bodyPr>
          <a:lstStyle/>
          <a:p>
            <a:pPr marL="285750" indent="-285750">
              <a:buFont typeface="Arial" panose="020B0604020202020204" pitchFamily="34" charset="0"/>
              <a:buChar char="•"/>
            </a:pPr>
            <a:r>
              <a:rPr lang="zh-CN" altLang="en-US" sz="3200" b="1" dirty="0"/>
              <a:t>学习评价</a:t>
            </a:r>
          </a:p>
        </p:txBody>
      </p:sp>
      <p:pic>
        <p:nvPicPr>
          <p:cNvPr id="5" name="图片 4">
            <a:extLst>
              <a:ext uri="{FF2B5EF4-FFF2-40B4-BE49-F238E27FC236}">
                <a16:creationId xmlns:a16="http://schemas.microsoft.com/office/drawing/2014/main" id="{4EC9DBBA-5297-1A6F-84CF-E72BBEC2A5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1227769"/>
            <a:ext cx="10512000" cy="4402461"/>
          </a:xfrm>
          <a:prstGeom prst="rect">
            <a:avLst/>
          </a:prstGeom>
        </p:spPr>
      </p:pic>
    </p:spTree>
    <p:extLst>
      <p:ext uri="{BB962C8B-B14F-4D97-AF65-F5344CB8AC3E}">
        <p14:creationId xmlns:p14="http://schemas.microsoft.com/office/powerpoint/2010/main" val="525064813"/>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16389"/>
            <p:custDataLst>
              <p:tags r:id="rId2"/>
            </p:custDataLst>
          </p:nvPr>
        </p:nvSpPr>
        <p:spPr>
          <a:xfrm>
            <a:off x="1595336" y="2667000"/>
            <a:ext cx="4870022" cy="457200"/>
          </a:xfrm>
        </p:spPr>
        <p:txBody>
          <a:bodyPr>
            <a:normAutofit lnSpcReduction="10000"/>
          </a:bodyPr>
          <a:lstStyle/>
          <a:p>
            <a:r>
              <a:rPr lang="zh-CN" altLang="en-US" sz="2800" dirty="0"/>
              <a:t>THE END</a:t>
            </a:r>
          </a:p>
        </p:txBody>
      </p:sp>
      <p:sp>
        <p:nvSpPr>
          <p:cNvPr id="3" name="标题 2"/>
          <p:cNvSpPr>
            <a:spLocks noGrp="1"/>
          </p:cNvSpPr>
          <p:nvPr>
            <p:ph type="ctrTitle" idx="16388"/>
            <p:custDataLst>
              <p:tags r:id="rId3"/>
            </p:custDataLst>
          </p:nvPr>
        </p:nvSpPr>
        <p:spPr>
          <a:xfrm>
            <a:off x="1595336" y="3175000"/>
            <a:ext cx="4871786" cy="1016000"/>
          </a:xfrm>
        </p:spPr>
        <p:txBody>
          <a:bodyPr>
            <a:normAutofit/>
          </a:bodyPr>
          <a:lstStyle/>
          <a:p>
            <a:r>
              <a:rPr lang="zh-CN" altLang="en-US" sz="4000" dirty="0">
                <a:sym typeface="+mn-ea"/>
              </a:rPr>
              <a:t>汽车构造</a:t>
            </a:r>
            <a:endParaRPr lang="zh-CN" altLang="en-US" sz="4000" dirty="0"/>
          </a:p>
        </p:txBody>
      </p:sp>
      <p:pic>
        <p:nvPicPr>
          <p:cNvPr id="9" name="图片 8"/>
          <p:cNvPicPr>
            <a:picLocks noChangeAspect="1"/>
          </p:cNvPicPr>
          <p:nvPr/>
        </p:nvPicPr>
        <p:blipFill>
          <a:blip r:embed="rId5"/>
          <a:stretch>
            <a:fillRect/>
          </a:stretch>
        </p:blipFill>
        <p:spPr>
          <a:xfrm>
            <a:off x="256540" y="196850"/>
            <a:ext cx="2402205" cy="40830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C8509F8C-8F9B-6959-9727-3BE87C32447D}"/>
              </a:ext>
            </a:extLst>
          </p:cNvPr>
          <p:cNvSpPr txBox="1"/>
          <p:nvPr/>
        </p:nvSpPr>
        <p:spPr>
          <a:xfrm>
            <a:off x="840000" y="2459504"/>
            <a:ext cx="10512000" cy="1938992"/>
          </a:xfrm>
          <a:prstGeom prst="rect">
            <a:avLst/>
          </a:prstGeom>
          <a:noFill/>
        </p:spPr>
        <p:txBody>
          <a:bodyPr wrap="square" rtlCol="0">
            <a:spAutoFit/>
          </a:bodyPr>
          <a:lstStyle/>
          <a:p>
            <a:pPr indent="576000" algn="just">
              <a:spcAft>
                <a:spcPts val="600"/>
              </a:spcAft>
            </a:pPr>
            <a:r>
              <a:rPr lang="zh-CN" altLang="en-US" sz="2400" dirty="0">
                <a:latin typeface="+mn-ea"/>
              </a:rPr>
              <a:t>汽车底盘由传动系统、行驶系统、转向系统和制动系统四部分组成。底盘的作用是支承、安装汽车发动机及其各部件、总成，使汽车的整体造型成型，并接受发动机的动力，使汽车产生运动，保证正常行驶。作为汽车的核心组件之一，底盘不仅指代车辆底部的金属板，还是其他组件的基石，更承载着整车的结构与功能。</a:t>
            </a:r>
          </a:p>
        </p:txBody>
      </p:sp>
    </p:spTree>
    <p:extLst>
      <p:ext uri="{BB962C8B-B14F-4D97-AF65-F5344CB8AC3E}">
        <p14:creationId xmlns:p14="http://schemas.microsoft.com/office/powerpoint/2010/main" val="7002849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8B22BEE-6156-B7E0-08B0-E90DB0ECBDCC}"/>
              </a:ext>
            </a:extLst>
          </p:cNvPr>
          <p:cNvSpPr txBox="1"/>
          <p:nvPr/>
        </p:nvSpPr>
        <p:spPr>
          <a:xfrm>
            <a:off x="840000" y="729574"/>
            <a:ext cx="10512000" cy="1292662"/>
          </a:xfrm>
          <a:prstGeom prst="rect">
            <a:avLst/>
          </a:prstGeom>
          <a:noFill/>
        </p:spPr>
        <p:txBody>
          <a:bodyPr wrap="square" rtlCol="0">
            <a:spAutoFit/>
          </a:bodyPr>
          <a:lstStyle/>
          <a:p>
            <a:pPr indent="576000" algn="just">
              <a:spcAft>
                <a:spcPts val="600"/>
              </a:spcAft>
            </a:pPr>
            <a:r>
              <a:rPr lang="zh-CN" altLang="en-US" sz="2500" b="1" dirty="0">
                <a:latin typeface="+mn-ea"/>
              </a:rPr>
              <a:t>（三）典型离合器构造</a:t>
            </a:r>
            <a:endParaRPr lang="en-US" altLang="zh-CN" sz="2500" b="1" dirty="0">
              <a:latin typeface="+mn-ea"/>
            </a:endParaRPr>
          </a:p>
          <a:p>
            <a:pPr indent="576000" algn="just">
              <a:spcAft>
                <a:spcPts val="600"/>
              </a:spcAft>
            </a:pPr>
            <a:r>
              <a:rPr lang="zh-CN" altLang="en-US" sz="2400" dirty="0">
                <a:latin typeface="+mn-ea"/>
              </a:rPr>
              <a:t>离合器工作原理基本相同，都由主动部分、从动部分、压紧装置和操纵机构四大部分组成。以螺旋弹簧周布的单片多簧式离合器为例（图</a:t>
            </a:r>
            <a:r>
              <a:rPr lang="en-US" altLang="zh-CN" sz="2400" dirty="0">
                <a:latin typeface="+mn-ea"/>
              </a:rPr>
              <a:t>4-1-6</a:t>
            </a:r>
            <a:r>
              <a:rPr lang="zh-CN" altLang="en-US" sz="2400" dirty="0">
                <a:latin typeface="+mn-ea"/>
              </a:rPr>
              <a:t>）。</a:t>
            </a:r>
          </a:p>
        </p:txBody>
      </p:sp>
      <p:pic>
        <p:nvPicPr>
          <p:cNvPr id="5" name="图片 4">
            <a:extLst>
              <a:ext uri="{FF2B5EF4-FFF2-40B4-BE49-F238E27FC236}">
                <a16:creationId xmlns:a16="http://schemas.microsoft.com/office/drawing/2014/main" id="{0D06D84F-FC41-CFC1-BBF4-E87C67AEE4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9809" y="2480807"/>
            <a:ext cx="4952381" cy="3647619"/>
          </a:xfrm>
          <a:prstGeom prst="rect">
            <a:avLst/>
          </a:prstGeom>
        </p:spPr>
      </p:pic>
    </p:spTree>
    <p:extLst>
      <p:ext uri="{BB962C8B-B14F-4D97-AF65-F5344CB8AC3E}">
        <p14:creationId xmlns:p14="http://schemas.microsoft.com/office/powerpoint/2010/main" val="6776693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B957985-B77B-6DA9-E0F7-8F5F76E18BA6}"/>
              </a:ext>
            </a:extLst>
          </p:cNvPr>
          <p:cNvSpPr txBox="1"/>
          <p:nvPr/>
        </p:nvSpPr>
        <p:spPr>
          <a:xfrm>
            <a:off x="840000" y="828288"/>
            <a:ext cx="5492706" cy="5201424"/>
          </a:xfrm>
          <a:prstGeom prst="rect">
            <a:avLst/>
          </a:prstGeom>
          <a:noFill/>
        </p:spPr>
        <p:txBody>
          <a:bodyPr wrap="square" rtlCol="0">
            <a:spAutoFit/>
          </a:bodyPr>
          <a:lstStyle/>
          <a:p>
            <a:pPr indent="576000" algn="just">
              <a:spcAft>
                <a:spcPts val="600"/>
              </a:spcAft>
            </a:pPr>
            <a:r>
              <a:rPr lang="zh-CN" altLang="en-US" sz="2400" dirty="0">
                <a:latin typeface="+mn-ea"/>
              </a:rPr>
              <a:t>它的构造包括以下部分。</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）主动部分。飞轮、离合器盖和压盘是离合器的主动部分。</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）从动部分。从动部分由带扭转减振器的从动盘组件和从动轴组成，如图</a:t>
            </a:r>
            <a:r>
              <a:rPr lang="en-US" altLang="zh-CN" sz="2400" dirty="0">
                <a:latin typeface="+mn-ea"/>
              </a:rPr>
              <a:t>4-1-7</a:t>
            </a:r>
            <a:r>
              <a:rPr lang="zh-CN" altLang="en-US" sz="2400" dirty="0">
                <a:latin typeface="+mn-ea"/>
              </a:rPr>
              <a:t>所示。</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）压紧装置。压紧装置由压盘和离合器盖之间周向均布的十六个螺旋弹簧组成。</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）操纵机构。操纵机构中的分离杠杆、分离轴承、分离套筒、分离拨叉装在离合器壳内，而分离拉杆和踏板等则装在离合器壳外。</a:t>
            </a:r>
          </a:p>
        </p:txBody>
      </p:sp>
      <p:pic>
        <p:nvPicPr>
          <p:cNvPr id="5" name="图片 4">
            <a:extLst>
              <a:ext uri="{FF2B5EF4-FFF2-40B4-BE49-F238E27FC236}">
                <a16:creationId xmlns:a16="http://schemas.microsoft.com/office/drawing/2014/main" id="{B2939B5E-0513-8D45-AE87-04207220A9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4857" y="1195666"/>
            <a:ext cx="4057143" cy="4466667"/>
          </a:xfrm>
          <a:prstGeom prst="rect">
            <a:avLst/>
          </a:prstGeom>
        </p:spPr>
      </p:pic>
    </p:spTree>
    <p:extLst>
      <p:ext uri="{BB962C8B-B14F-4D97-AF65-F5344CB8AC3E}">
        <p14:creationId xmlns:p14="http://schemas.microsoft.com/office/powerpoint/2010/main" val="41260290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30F62BC-F930-7F1C-6842-CD3736CB75F8}"/>
              </a:ext>
            </a:extLst>
          </p:cNvPr>
          <p:cNvSpPr txBox="1"/>
          <p:nvPr/>
        </p:nvSpPr>
        <p:spPr>
          <a:xfrm>
            <a:off x="924128" y="642026"/>
            <a:ext cx="10512000" cy="1277273"/>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飞轮</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）典型的飞轮。飞轮是整个离合器的基础，其他部件都安装在其上。飞轮通过螺栓安装在曲轴后端并随之一起转动。</a:t>
            </a:r>
            <a:endParaRPr lang="en-US" altLang="zh-CN" sz="2400" dirty="0">
              <a:latin typeface="+mn-ea"/>
            </a:endParaRPr>
          </a:p>
        </p:txBody>
      </p:sp>
      <p:pic>
        <p:nvPicPr>
          <p:cNvPr id="5" name="图片 4">
            <a:extLst>
              <a:ext uri="{FF2B5EF4-FFF2-40B4-BE49-F238E27FC236}">
                <a16:creationId xmlns:a16="http://schemas.microsoft.com/office/drawing/2014/main" id="{7BF8AAA4-6FFF-642A-7800-6EB34629E1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73226" y="1538414"/>
            <a:ext cx="3314102" cy="4677560"/>
          </a:xfrm>
          <a:prstGeom prst="rect">
            <a:avLst/>
          </a:prstGeom>
        </p:spPr>
      </p:pic>
      <p:sp>
        <p:nvSpPr>
          <p:cNvPr id="6" name="文本框 5">
            <a:extLst>
              <a:ext uri="{FF2B5EF4-FFF2-40B4-BE49-F238E27FC236}">
                <a16:creationId xmlns:a16="http://schemas.microsoft.com/office/drawing/2014/main" id="{6F79A4D2-0DA3-581B-E134-7A13146FB739}"/>
              </a:ext>
            </a:extLst>
          </p:cNvPr>
          <p:cNvSpPr txBox="1"/>
          <p:nvPr/>
        </p:nvSpPr>
        <p:spPr>
          <a:xfrm>
            <a:off x="904672" y="1978846"/>
            <a:ext cx="6264613" cy="3400931"/>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双质量飞轮。驭胜车配备了双质量飞轮，一部分保留在原发动机一侧，起到原来飞轮的作用，用于启动和传递发动机转矩，这一部分称为初级质量；另一部分则放置在传动系统一侧，用于提高变速器的转动惯量，这一部分称为次级质量。这种结构减少了发动机传递给变速器的燃烧脉动和扭转振动，如图</a:t>
            </a:r>
            <a:r>
              <a:rPr lang="en-US" altLang="zh-CN" sz="2400" dirty="0">
                <a:latin typeface="+mn-ea"/>
              </a:rPr>
              <a:t>4-1-8</a:t>
            </a:r>
            <a:r>
              <a:rPr lang="zh-CN" altLang="en-US" sz="2400" dirty="0">
                <a:latin typeface="+mn-ea"/>
              </a:rPr>
              <a:t>所示。</a:t>
            </a:r>
          </a:p>
          <a:p>
            <a:endParaRPr lang="zh-CN" altLang="en-US" dirty="0"/>
          </a:p>
        </p:txBody>
      </p:sp>
    </p:spTree>
    <p:extLst>
      <p:ext uri="{BB962C8B-B14F-4D97-AF65-F5344CB8AC3E}">
        <p14:creationId xmlns:p14="http://schemas.microsoft.com/office/powerpoint/2010/main" val="7217777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42FBFC1-BB7D-1156-EF72-33C395BC15E4}"/>
              </a:ext>
            </a:extLst>
          </p:cNvPr>
          <p:cNvSpPr txBox="1"/>
          <p:nvPr/>
        </p:nvSpPr>
        <p:spPr>
          <a:xfrm>
            <a:off x="840000" y="496110"/>
            <a:ext cx="10512000" cy="3570208"/>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离合器片</a:t>
            </a:r>
            <a:endParaRPr lang="en-US" altLang="zh-CN" sz="2400" b="1" dirty="0">
              <a:latin typeface="+mn-ea"/>
            </a:endParaRPr>
          </a:p>
          <a:p>
            <a:pPr indent="576000" algn="just">
              <a:spcAft>
                <a:spcPts val="600"/>
              </a:spcAft>
            </a:pPr>
            <a:r>
              <a:rPr lang="zh-CN" altLang="en-US" sz="2400" dirty="0">
                <a:latin typeface="+mn-ea"/>
              </a:rPr>
              <a:t>离合器片（图</a:t>
            </a:r>
            <a:r>
              <a:rPr lang="en-US" altLang="zh-CN" sz="2400" dirty="0">
                <a:latin typeface="+mn-ea"/>
              </a:rPr>
              <a:t>4-1-9</a:t>
            </a:r>
            <a:r>
              <a:rPr lang="zh-CN" altLang="en-US" sz="2400" dirty="0">
                <a:latin typeface="+mn-ea"/>
              </a:rPr>
              <a:t>）通过花键将发动机转矩传递给变速器输入轴。离合器片两面与飞轮和压盘接合处都有开槽的摩擦材料。这些凹槽对于离合器彻底分离和冷却起着重要的作用。</a:t>
            </a:r>
            <a:endParaRPr lang="en-US" altLang="zh-CN" sz="2400" dirty="0">
              <a:latin typeface="+mn-ea"/>
            </a:endParaRPr>
          </a:p>
          <a:p>
            <a:pPr indent="576000" algn="just">
              <a:spcAft>
                <a:spcPts val="600"/>
              </a:spcAft>
            </a:pPr>
            <a:r>
              <a:rPr lang="zh-CN" altLang="en-US" sz="2400" dirty="0">
                <a:latin typeface="+mn-ea"/>
              </a:rPr>
              <a:t>压盘总成用螺栓固定在飞轮上。离合器接合时，压盘将离合器片紧压到飞轮表面。压盘与离合器片的接触表面加工得很平滑。压盘的另一面是离合器盖。离合器盖通过螺栓安装在飞轮上，为离合器弹簧压紧离合器片和飞轮提供受力基础。膜片弹簧压盘利用锥形膜片弹簧将压盘和离合器片及飞轮压紧（图</a:t>
            </a:r>
            <a:r>
              <a:rPr lang="en-US" altLang="zh-CN" sz="2400" dirty="0">
                <a:latin typeface="+mn-ea"/>
              </a:rPr>
              <a:t>4-1-10</a:t>
            </a:r>
            <a:r>
              <a:rPr lang="zh-CN" altLang="en-US" sz="2400" dirty="0">
                <a:latin typeface="+mn-ea"/>
              </a:rPr>
              <a:t>）。</a:t>
            </a:r>
          </a:p>
        </p:txBody>
      </p:sp>
      <p:pic>
        <p:nvPicPr>
          <p:cNvPr id="5" name="图片 4">
            <a:extLst>
              <a:ext uri="{FF2B5EF4-FFF2-40B4-BE49-F238E27FC236}">
                <a16:creationId xmlns:a16="http://schemas.microsoft.com/office/drawing/2014/main" id="{A48B51CB-5C60-02E8-D903-403714927C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7829" y="3667140"/>
            <a:ext cx="2678171" cy="3024000"/>
          </a:xfrm>
          <a:prstGeom prst="rect">
            <a:avLst/>
          </a:prstGeom>
        </p:spPr>
      </p:pic>
      <p:pic>
        <p:nvPicPr>
          <p:cNvPr id="7" name="图片 6">
            <a:extLst>
              <a:ext uri="{FF2B5EF4-FFF2-40B4-BE49-F238E27FC236}">
                <a16:creationId xmlns:a16="http://schemas.microsoft.com/office/drawing/2014/main" id="{1EF7569A-243D-E67C-EE7E-9E77D77D8E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6934" y="3667140"/>
            <a:ext cx="3499876" cy="3024087"/>
          </a:xfrm>
          <a:prstGeom prst="rect">
            <a:avLst/>
          </a:prstGeom>
        </p:spPr>
      </p:pic>
    </p:spTree>
    <p:extLst>
      <p:ext uri="{BB962C8B-B14F-4D97-AF65-F5344CB8AC3E}">
        <p14:creationId xmlns:p14="http://schemas.microsoft.com/office/powerpoint/2010/main" val="11495156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231C1C2-4927-89EB-D1E0-DC7409A15B35}"/>
              </a:ext>
            </a:extLst>
          </p:cNvPr>
          <p:cNvSpPr txBox="1"/>
          <p:nvPr/>
        </p:nvSpPr>
        <p:spPr>
          <a:xfrm>
            <a:off x="840000" y="455610"/>
            <a:ext cx="10512000" cy="2831544"/>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分离拨叉和分离轴承</a:t>
            </a:r>
            <a:endParaRPr lang="en-US" altLang="zh-CN" sz="2400" b="1" dirty="0">
              <a:latin typeface="+mn-ea"/>
            </a:endParaRPr>
          </a:p>
          <a:p>
            <a:pPr indent="576000" algn="just">
              <a:spcAft>
                <a:spcPts val="600"/>
              </a:spcAft>
            </a:pPr>
            <a:r>
              <a:rPr lang="zh-CN" altLang="en-US" sz="2400" dirty="0">
                <a:latin typeface="+mn-ea"/>
              </a:rPr>
              <a:t>有些离合器系统采用分离拨叉带动分离轴承推动分离指或分离杠杆工作。分离拨叉安装在变速器体的球状支点上，利用杠杆原理使压盘分离或接合（图</a:t>
            </a:r>
            <a:r>
              <a:rPr lang="en-US" altLang="zh-CN" sz="2400" dirty="0">
                <a:latin typeface="+mn-ea"/>
              </a:rPr>
              <a:t>4-1-11</a:t>
            </a:r>
            <a:r>
              <a:rPr lang="zh-CN" altLang="en-US" sz="2400" dirty="0">
                <a:latin typeface="+mn-ea"/>
              </a:rPr>
              <a:t>）。</a:t>
            </a:r>
            <a:endParaRPr lang="en-US" altLang="zh-CN" sz="2400" dirty="0">
              <a:latin typeface="+mn-ea"/>
            </a:endParaRPr>
          </a:p>
          <a:p>
            <a:pPr indent="576000" algn="just">
              <a:spcAft>
                <a:spcPts val="600"/>
              </a:spcAft>
            </a:pPr>
            <a:r>
              <a:rPr lang="zh-CN" altLang="en-US" sz="2400" dirty="0">
                <a:latin typeface="+mn-ea"/>
              </a:rPr>
              <a:t>分离轴承是两端密封的滚珠轴承，作用于离合器压盘上的膜片弹簧或分离杠杆使离合器分离。很多分离轴承被设计成在离合器踏板完全放松的状态下也保持与压盘分离指接触的结构（图</a:t>
            </a:r>
            <a:r>
              <a:rPr lang="en-US" altLang="zh-CN" sz="2400" dirty="0">
                <a:latin typeface="+mn-ea"/>
              </a:rPr>
              <a:t>4-1-12</a:t>
            </a:r>
            <a:r>
              <a:rPr lang="zh-CN" altLang="en-US" sz="2400" dirty="0">
                <a:latin typeface="+mn-ea"/>
              </a:rPr>
              <a:t>）。</a:t>
            </a:r>
          </a:p>
        </p:txBody>
      </p:sp>
      <p:pic>
        <p:nvPicPr>
          <p:cNvPr id="5" name="图片 4">
            <a:extLst>
              <a:ext uri="{FF2B5EF4-FFF2-40B4-BE49-F238E27FC236}">
                <a16:creationId xmlns:a16="http://schemas.microsoft.com/office/drawing/2014/main" id="{7F2F2F83-3EBC-E0C2-EA9E-164B4246E2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4685" y="3354771"/>
            <a:ext cx="3609524" cy="3047619"/>
          </a:xfrm>
          <a:prstGeom prst="rect">
            <a:avLst/>
          </a:prstGeom>
        </p:spPr>
      </p:pic>
      <p:pic>
        <p:nvPicPr>
          <p:cNvPr id="7" name="图片 6">
            <a:extLst>
              <a:ext uri="{FF2B5EF4-FFF2-40B4-BE49-F238E27FC236}">
                <a16:creationId xmlns:a16="http://schemas.microsoft.com/office/drawing/2014/main" id="{78F8694A-53A1-7745-4511-3F9C1C8528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3157" y="3287154"/>
            <a:ext cx="3874158" cy="3481939"/>
          </a:xfrm>
          <a:prstGeom prst="rect">
            <a:avLst/>
          </a:prstGeom>
        </p:spPr>
      </p:pic>
    </p:spTree>
    <p:extLst>
      <p:ext uri="{BB962C8B-B14F-4D97-AF65-F5344CB8AC3E}">
        <p14:creationId xmlns:p14="http://schemas.microsoft.com/office/powerpoint/2010/main" val="35575847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682DCDC-BFB9-7B5C-002E-7DA24AAE2A8D}"/>
              </a:ext>
            </a:extLst>
          </p:cNvPr>
          <p:cNvSpPr txBox="1"/>
          <p:nvPr/>
        </p:nvSpPr>
        <p:spPr>
          <a:xfrm>
            <a:off x="840000" y="621536"/>
            <a:ext cx="10512000" cy="2554545"/>
          </a:xfrm>
          <a:prstGeom prst="rect">
            <a:avLst/>
          </a:prstGeom>
          <a:noFill/>
        </p:spPr>
        <p:txBody>
          <a:bodyPr wrap="square" rtlCol="0">
            <a:spAutoFit/>
          </a:bodyPr>
          <a:lstStyle/>
          <a:p>
            <a:pPr indent="576000" algn="just">
              <a:spcAft>
                <a:spcPts val="600"/>
              </a:spcAft>
            </a:pPr>
            <a:r>
              <a:rPr lang="zh-CN" altLang="en-US" sz="2500" b="1" dirty="0">
                <a:latin typeface="+mn-ea"/>
              </a:rPr>
              <a:t>（四）离合器操纵机构</a:t>
            </a:r>
            <a:endParaRPr lang="en-US" altLang="zh-CN" sz="2500" b="1" dirty="0">
              <a:latin typeface="+mn-ea"/>
            </a:endParaRPr>
          </a:p>
          <a:p>
            <a:pPr indent="576000" algn="just">
              <a:spcAft>
                <a:spcPts val="600"/>
              </a:spcAft>
            </a:pPr>
            <a:r>
              <a:rPr lang="zh-CN" altLang="en-US" sz="2400" dirty="0">
                <a:latin typeface="+mn-ea"/>
              </a:rPr>
              <a:t>离合器的操纵机构有机械式、液压式和弹簧助力式操作机构。</a:t>
            </a:r>
            <a:endParaRPr lang="en-US" altLang="zh-CN" sz="2400" dirty="0">
              <a:latin typeface="+mn-ea"/>
            </a:endParaRPr>
          </a:p>
          <a:p>
            <a:pPr indent="576000" algn="just">
              <a:spcAft>
                <a:spcPts val="600"/>
              </a:spcAft>
            </a:pPr>
            <a:r>
              <a:rPr lang="en-US" altLang="zh-CN" sz="2400" b="1" dirty="0">
                <a:latin typeface="+mn-ea"/>
              </a:rPr>
              <a:t>1.</a:t>
            </a:r>
            <a:r>
              <a:rPr lang="zh-CN" altLang="en-US" sz="2400" b="1" dirty="0">
                <a:latin typeface="+mn-ea"/>
              </a:rPr>
              <a:t>机械式操纵机构</a:t>
            </a:r>
            <a:endParaRPr lang="en-US" altLang="zh-CN" sz="2400" b="1" dirty="0">
              <a:latin typeface="+mn-ea"/>
            </a:endParaRPr>
          </a:p>
          <a:p>
            <a:pPr indent="576000" algn="just">
              <a:spcAft>
                <a:spcPts val="600"/>
              </a:spcAft>
            </a:pPr>
            <a:r>
              <a:rPr lang="zh-CN" altLang="en-US" sz="2400" dirty="0">
                <a:latin typeface="+mn-ea"/>
              </a:rPr>
              <a:t>机械式操纵机构有杆式和绳索式两种。杆式最简单，包括踏板、拉杆、调节叉、分离叉及回位弹簧等，通过调节叉来调节拉杆的长度，实现踏板自由行程的调节。绳索式可以消除位移和变形等缺点，多用于微、轻型车。</a:t>
            </a:r>
          </a:p>
        </p:txBody>
      </p:sp>
      <p:sp>
        <p:nvSpPr>
          <p:cNvPr id="4" name="文本框 3">
            <a:extLst>
              <a:ext uri="{FF2B5EF4-FFF2-40B4-BE49-F238E27FC236}">
                <a16:creationId xmlns:a16="http://schemas.microsoft.com/office/drawing/2014/main" id="{48E793D8-54B3-9A4F-05EC-F40C657CBC92}"/>
              </a:ext>
            </a:extLst>
          </p:cNvPr>
          <p:cNvSpPr txBox="1"/>
          <p:nvPr/>
        </p:nvSpPr>
        <p:spPr>
          <a:xfrm>
            <a:off x="914400" y="3433864"/>
            <a:ext cx="5525311" cy="2169825"/>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液压式操纵机构</a:t>
            </a:r>
            <a:endParaRPr lang="en-US" altLang="zh-CN" sz="2400" b="1" dirty="0">
              <a:latin typeface="+mn-ea"/>
            </a:endParaRPr>
          </a:p>
          <a:p>
            <a:pPr indent="576000" algn="just">
              <a:spcAft>
                <a:spcPts val="600"/>
              </a:spcAft>
            </a:pPr>
            <a:r>
              <a:rPr lang="zh-CN" altLang="en-US" sz="2400" dirty="0">
                <a:latin typeface="+mn-ea"/>
              </a:rPr>
              <a:t>液压式操纵机构一般由主缸、工作缸和管路系统组成（图</a:t>
            </a:r>
            <a:r>
              <a:rPr lang="en-US" altLang="zh-CN" sz="2400" dirty="0">
                <a:latin typeface="+mn-ea"/>
              </a:rPr>
              <a:t>4-1-13</a:t>
            </a:r>
            <a:r>
              <a:rPr lang="zh-CN" altLang="en-US" sz="2400" dirty="0">
                <a:latin typeface="+mn-ea"/>
              </a:rPr>
              <a:t>）。</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）主缸：机械能转化为液压能。</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）工作缸：液压能转化为机械能。</a:t>
            </a:r>
          </a:p>
        </p:txBody>
      </p:sp>
      <p:pic>
        <p:nvPicPr>
          <p:cNvPr id="6" name="图片 5">
            <a:extLst>
              <a:ext uri="{FF2B5EF4-FFF2-40B4-BE49-F238E27FC236}">
                <a16:creationId xmlns:a16="http://schemas.microsoft.com/office/drawing/2014/main" id="{5FB3D76B-BD42-A89F-59FA-8003B95F95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68076" y="3176081"/>
            <a:ext cx="4009524" cy="3133333"/>
          </a:xfrm>
          <a:prstGeom prst="rect">
            <a:avLst/>
          </a:prstGeom>
        </p:spPr>
      </p:pic>
    </p:spTree>
    <p:extLst>
      <p:ext uri="{BB962C8B-B14F-4D97-AF65-F5344CB8AC3E}">
        <p14:creationId xmlns:p14="http://schemas.microsoft.com/office/powerpoint/2010/main" val="17148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fade">
                                      <p:cBhvr>
                                        <p:cTn id="16" dur="500"/>
                                        <p:tgtEl>
                                          <p:spTgt spid="4">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6761218-CE76-2E4B-4B04-BD258B6E8A9C}"/>
              </a:ext>
            </a:extLst>
          </p:cNvPr>
          <p:cNvSpPr txBox="1"/>
          <p:nvPr/>
        </p:nvSpPr>
        <p:spPr>
          <a:xfrm>
            <a:off x="840000" y="1236092"/>
            <a:ext cx="10512000" cy="4385816"/>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弹簧助力式操纵机构</a:t>
            </a:r>
            <a:endParaRPr lang="en-US" altLang="zh-CN" sz="2400" b="1" dirty="0">
              <a:latin typeface="+mn-ea"/>
            </a:endParaRPr>
          </a:p>
          <a:p>
            <a:pPr indent="576000" algn="just">
              <a:spcAft>
                <a:spcPts val="600"/>
              </a:spcAft>
            </a:pPr>
            <a:r>
              <a:rPr lang="zh-CN" altLang="en-US" sz="2400" dirty="0">
                <a:latin typeface="+mn-ea"/>
              </a:rPr>
              <a:t>为了尽可能减小作用在踏板上的力，减轻驾驶员的劳动强度，在离合器操纵机构中运用弹簧助力。助力作用由负变正的过程是允许的，因为在踏板前一段行程中，要消除自由间隙，离合器压紧弹簧的压缩力不大，总的阻力在允许范围内。在踏板后段行程中，压紧弹簧的压缩量和相应的作用力继续增到最大值。在离合器彻底分离后，为了实现变速器换挡和制动，往往需要将踏板踩至最低位置保持一段时间，这样容易导致驾驶员疲劳，这时最需助力。</a:t>
            </a:r>
            <a:endParaRPr lang="en-US" altLang="zh-CN" sz="2400" dirty="0">
              <a:latin typeface="+mn-ea"/>
            </a:endParaRPr>
          </a:p>
          <a:p>
            <a:pPr indent="576000" algn="just">
              <a:spcAft>
                <a:spcPts val="600"/>
              </a:spcAft>
            </a:pPr>
            <a:r>
              <a:rPr lang="en-US" altLang="zh-CN" sz="2400" b="1" dirty="0">
                <a:latin typeface="+mn-ea"/>
              </a:rPr>
              <a:t>4.</a:t>
            </a:r>
            <a:r>
              <a:rPr lang="zh-CN" altLang="en-US" sz="2400" b="1" dirty="0">
                <a:latin typeface="+mn-ea"/>
              </a:rPr>
              <a:t>典型离合器操纵机构</a:t>
            </a:r>
            <a:endParaRPr lang="en-US" altLang="zh-CN" sz="2400" b="1" dirty="0">
              <a:latin typeface="+mn-ea"/>
            </a:endParaRPr>
          </a:p>
          <a:p>
            <a:pPr indent="576000" algn="just">
              <a:spcAft>
                <a:spcPts val="600"/>
              </a:spcAft>
            </a:pPr>
            <a:r>
              <a:rPr lang="zh-CN" altLang="en-US" sz="2400" dirty="0">
                <a:latin typeface="+mn-ea"/>
              </a:rPr>
              <a:t>离合器依靠离合器操纵机构连接离合器踏板和分离杠杆。江铃汽车当前使用的是液压式操纵机构。</a:t>
            </a:r>
          </a:p>
        </p:txBody>
      </p:sp>
    </p:spTree>
    <p:extLst>
      <p:ext uri="{BB962C8B-B14F-4D97-AF65-F5344CB8AC3E}">
        <p14:creationId xmlns:p14="http://schemas.microsoft.com/office/powerpoint/2010/main" val="4194516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A702F4C-CE77-4ECA-AD04-05E51AC723E4}"/>
              </a:ext>
            </a:extLst>
          </p:cNvPr>
          <p:cNvSpPr txBox="1"/>
          <p:nvPr/>
        </p:nvSpPr>
        <p:spPr>
          <a:xfrm>
            <a:off x="840000" y="657460"/>
            <a:ext cx="10512000" cy="461665"/>
          </a:xfrm>
          <a:prstGeom prst="rect">
            <a:avLst/>
          </a:prstGeom>
          <a:noFill/>
        </p:spPr>
        <p:txBody>
          <a:bodyPr wrap="square" rtlCol="0">
            <a:spAutoFit/>
          </a:bodyPr>
          <a:lstStyle/>
          <a:p>
            <a:pPr indent="576000" algn="just">
              <a:spcAft>
                <a:spcPts val="600"/>
              </a:spcAft>
            </a:pPr>
            <a:r>
              <a:rPr lang="zh-CN" altLang="en-US" sz="2400" dirty="0">
                <a:latin typeface="+mn-ea"/>
              </a:rPr>
              <a:t>图</a:t>
            </a:r>
            <a:r>
              <a:rPr lang="en-US" altLang="zh-CN" sz="2400" dirty="0">
                <a:latin typeface="+mn-ea"/>
              </a:rPr>
              <a:t>4-1-14</a:t>
            </a:r>
            <a:r>
              <a:rPr lang="zh-CN" altLang="en-US" sz="2400" dirty="0">
                <a:latin typeface="+mn-ea"/>
              </a:rPr>
              <a:t>所示为轻型卡车离合器操纵机构。</a:t>
            </a:r>
          </a:p>
        </p:txBody>
      </p:sp>
      <p:pic>
        <p:nvPicPr>
          <p:cNvPr id="5" name="图片 4">
            <a:extLst>
              <a:ext uri="{FF2B5EF4-FFF2-40B4-BE49-F238E27FC236}">
                <a16:creationId xmlns:a16="http://schemas.microsoft.com/office/drawing/2014/main" id="{27E466E7-CDC7-18BD-1CE2-63C0ADB46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9794" y="1425010"/>
            <a:ext cx="7552412" cy="4775530"/>
          </a:xfrm>
          <a:prstGeom prst="rect">
            <a:avLst/>
          </a:prstGeom>
        </p:spPr>
      </p:pic>
    </p:spTree>
    <p:extLst>
      <p:ext uri="{BB962C8B-B14F-4D97-AF65-F5344CB8AC3E}">
        <p14:creationId xmlns:p14="http://schemas.microsoft.com/office/powerpoint/2010/main" val="25654766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4A4D2C2-EBA8-C000-F319-8B58F2D891CB}"/>
              </a:ext>
            </a:extLst>
          </p:cNvPr>
          <p:cNvSpPr txBox="1"/>
          <p:nvPr/>
        </p:nvSpPr>
        <p:spPr>
          <a:xfrm>
            <a:off x="757929" y="1351508"/>
            <a:ext cx="5609438" cy="4154984"/>
          </a:xfrm>
          <a:prstGeom prst="rect">
            <a:avLst/>
          </a:prstGeom>
          <a:noFill/>
        </p:spPr>
        <p:txBody>
          <a:bodyPr wrap="square" rtlCol="0">
            <a:spAutoFit/>
          </a:bodyPr>
          <a:lstStyle/>
          <a:p>
            <a:pPr indent="576000" algn="just">
              <a:spcAft>
                <a:spcPts val="600"/>
              </a:spcAft>
            </a:pPr>
            <a:r>
              <a:rPr lang="zh-CN" altLang="en-US" sz="2400" dirty="0">
                <a:latin typeface="+mn-ea"/>
              </a:rPr>
              <a:t>离合器液压式操纵机构是利用液压力操纵分离轴承的移动。其原理和结构与制动系统相似，部件包括离合器总泵、液压管路和离合器分泵。当驾驶员踩下离合器踏板后，与踏板连接的总泵顶杆将离合器总泵活塞向内推；离合器总泵产生的液压力通过管路传递到离合器分泵（图</a:t>
            </a:r>
            <a:r>
              <a:rPr lang="en-US" altLang="zh-CN" sz="2400" dirty="0">
                <a:latin typeface="+mn-ea"/>
              </a:rPr>
              <a:t>4-1-15</a:t>
            </a:r>
            <a:r>
              <a:rPr lang="zh-CN" altLang="en-US" sz="2400" dirty="0">
                <a:latin typeface="+mn-ea"/>
              </a:rPr>
              <a:t>）。离合器分泵活塞受液压力作用向外运动，将液压力转换为机械力。机械力推动分离轴承压紧分离指或分离杠杆，使离合器分离。</a:t>
            </a:r>
          </a:p>
        </p:txBody>
      </p:sp>
      <p:pic>
        <p:nvPicPr>
          <p:cNvPr id="5" name="图片 4">
            <a:extLst>
              <a:ext uri="{FF2B5EF4-FFF2-40B4-BE49-F238E27FC236}">
                <a16:creationId xmlns:a16="http://schemas.microsoft.com/office/drawing/2014/main" id="{63066DFC-F0F9-01C6-CECF-69ECE7F8C0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3486" y="1301036"/>
            <a:ext cx="4810585" cy="4255928"/>
          </a:xfrm>
          <a:prstGeom prst="rect">
            <a:avLst/>
          </a:prstGeom>
        </p:spPr>
      </p:pic>
    </p:spTree>
    <p:extLst>
      <p:ext uri="{BB962C8B-B14F-4D97-AF65-F5344CB8AC3E}">
        <p14:creationId xmlns:p14="http://schemas.microsoft.com/office/powerpoint/2010/main" val="42922552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2AB80CC-2C6D-D044-B5A9-88AA0947AA65}"/>
              </a:ext>
            </a:extLst>
          </p:cNvPr>
          <p:cNvSpPr txBox="1"/>
          <p:nvPr/>
        </p:nvSpPr>
        <p:spPr>
          <a:xfrm>
            <a:off x="839999" y="496111"/>
            <a:ext cx="10512000" cy="461665"/>
          </a:xfrm>
          <a:prstGeom prst="rect">
            <a:avLst/>
          </a:prstGeom>
          <a:noFill/>
        </p:spPr>
        <p:txBody>
          <a:bodyPr wrap="square" rtlCol="0">
            <a:spAutoFit/>
          </a:bodyPr>
          <a:lstStyle/>
          <a:p>
            <a:pPr indent="576000" algn="just">
              <a:spcAft>
                <a:spcPts val="600"/>
              </a:spcAft>
            </a:pPr>
            <a:r>
              <a:rPr lang="zh-CN" altLang="en-US" sz="2400" dirty="0">
                <a:latin typeface="+mn-ea"/>
              </a:rPr>
              <a:t>图</a:t>
            </a:r>
            <a:r>
              <a:rPr lang="en-US" altLang="zh-CN" sz="2400" dirty="0">
                <a:latin typeface="+mn-ea"/>
              </a:rPr>
              <a:t>4-1-16</a:t>
            </a:r>
            <a:r>
              <a:rPr lang="zh-CN" altLang="en-US" sz="2400" dirty="0">
                <a:latin typeface="+mn-ea"/>
              </a:rPr>
              <a:t>所示为江铃域虎车型离合器操纵系统结构。</a:t>
            </a:r>
          </a:p>
        </p:txBody>
      </p:sp>
      <p:pic>
        <p:nvPicPr>
          <p:cNvPr id="5" name="图片 4">
            <a:extLst>
              <a:ext uri="{FF2B5EF4-FFF2-40B4-BE49-F238E27FC236}">
                <a16:creationId xmlns:a16="http://schemas.microsoft.com/office/drawing/2014/main" id="{3A31CCF6-017B-D593-80CC-96D8EC38BA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5047" y="1096594"/>
            <a:ext cx="6561905" cy="5476190"/>
          </a:xfrm>
          <a:prstGeom prst="rect">
            <a:avLst/>
          </a:prstGeom>
        </p:spPr>
      </p:pic>
    </p:spTree>
    <p:extLst>
      <p:ext uri="{BB962C8B-B14F-4D97-AF65-F5344CB8AC3E}">
        <p14:creationId xmlns:p14="http://schemas.microsoft.com/office/powerpoint/2010/main" val="2888753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40000" y="1797784"/>
            <a:ext cx="10512000" cy="3262432"/>
          </a:xfrm>
          <a:prstGeom prst="rect">
            <a:avLst/>
          </a:prstGeom>
          <a:noFill/>
        </p:spPr>
        <p:txBody>
          <a:bodyPr wrap="square" rtlCol="0">
            <a:spAutoFit/>
          </a:bodyPr>
          <a:lstStyle/>
          <a:p>
            <a:pPr indent="-457200" algn="just">
              <a:spcAft>
                <a:spcPts val="600"/>
              </a:spcAft>
              <a:buFont typeface="Arial" panose="020B0604020202020204" pitchFamily="34" charset="0"/>
              <a:buChar char="•"/>
            </a:pPr>
            <a:r>
              <a:rPr lang="zh-CN" altLang="en-US" sz="3200" b="1" dirty="0">
                <a:latin typeface="+mn-ea"/>
              </a:rPr>
              <a:t>学习目标</a:t>
            </a:r>
            <a:endParaRPr lang="en-US" altLang="zh-CN" sz="3200" b="1" dirty="0">
              <a:latin typeface="+mn-ea"/>
            </a:endParaRPr>
          </a:p>
          <a:p>
            <a:pPr algn="just" eaLnBrk="0">
              <a:spcAft>
                <a:spcPts val="600"/>
              </a:spcAft>
            </a:pPr>
            <a:r>
              <a:rPr lang="zh-CN" altLang="en-US" sz="2400" dirty="0">
                <a:latin typeface="+mn-ea"/>
              </a:rPr>
              <a:t>（</a:t>
            </a:r>
            <a:r>
              <a:rPr lang="en-US" altLang="zh-CN" sz="2400" dirty="0">
                <a:latin typeface="+mn-ea"/>
              </a:rPr>
              <a:t>1</a:t>
            </a:r>
            <a:r>
              <a:rPr lang="zh-CN" altLang="en-US" sz="2400" dirty="0">
                <a:latin typeface="+mn-ea"/>
              </a:rPr>
              <a:t>）能够准确指出汽车底盘系统各总成的名称和位置。</a:t>
            </a:r>
            <a:endParaRPr lang="en-US" altLang="zh-CN" sz="2400" dirty="0">
              <a:latin typeface="+mn-ea"/>
            </a:endParaRPr>
          </a:p>
          <a:p>
            <a:pPr algn="just" eaLnBrk="0">
              <a:spcAft>
                <a:spcPts val="600"/>
              </a:spcAft>
            </a:pPr>
            <a:r>
              <a:rPr lang="zh-CN" altLang="en-US" sz="2400" dirty="0">
                <a:latin typeface="+mn-ea"/>
              </a:rPr>
              <a:t>（</a:t>
            </a:r>
            <a:r>
              <a:rPr lang="en-US" altLang="zh-CN" sz="2400" dirty="0">
                <a:latin typeface="+mn-ea"/>
              </a:rPr>
              <a:t>2</a:t>
            </a:r>
            <a:r>
              <a:rPr lang="zh-CN" altLang="en-US" sz="2400" dirty="0">
                <a:latin typeface="+mn-ea"/>
              </a:rPr>
              <a:t>）能够掌握汽车底盘系统各机构的结构和特点。</a:t>
            </a:r>
            <a:endParaRPr lang="en-US" altLang="zh-CN" sz="2400" dirty="0">
              <a:latin typeface="+mn-ea"/>
            </a:endParaRPr>
          </a:p>
          <a:p>
            <a:pPr algn="just" eaLnBrk="0">
              <a:spcAft>
                <a:spcPts val="600"/>
              </a:spcAft>
            </a:pPr>
            <a:r>
              <a:rPr lang="zh-CN" altLang="en-US" sz="2400" dirty="0">
                <a:latin typeface="+mn-ea"/>
              </a:rPr>
              <a:t>（</a:t>
            </a:r>
            <a:r>
              <a:rPr lang="en-US" altLang="zh-CN" sz="2400" dirty="0">
                <a:latin typeface="+mn-ea"/>
              </a:rPr>
              <a:t>3</a:t>
            </a:r>
            <a:r>
              <a:rPr lang="zh-CN" altLang="en-US" sz="2400" dirty="0">
                <a:latin typeface="+mn-ea"/>
              </a:rPr>
              <a:t>）具备图形分析能力，能够根据示意图分析汽车底盘相关系统的工作过程。</a:t>
            </a:r>
            <a:endParaRPr lang="en-US" altLang="zh-CN" sz="2400" dirty="0">
              <a:latin typeface="+mn-ea"/>
            </a:endParaRPr>
          </a:p>
          <a:p>
            <a:pPr algn="just" eaLnBrk="0">
              <a:spcAft>
                <a:spcPts val="600"/>
              </a:spcAft>
            </a:pPr>
            <a:r>
              <a:rPr lang="zh-CN" altLang="en-US" sz="2400" dirty="0">
                <a:latin typeface="+mn-ea"/>
              </a:rPr>
              <a:t>（</a:t>
            </a:r>
            <a:r>
              <a:rPr lang="en-US" altLang="zh-CN" sz="2400" dirty="0">
                <a:latin typeface="+mn-ea"/>
              </a:rPr>
              <a:t>4</a:t>
            </a:r>
            <a:r>
              <a:rPr lang="zh-CN" altLang="en-US" sz="2400" dirty="0">
                <a:latin typeface="+mn-ea"/>
              </a:rPr>
              <a:t>）具备对不同底盘构造车型的底盘系统进行对比、分析、评价的能力。</a:t>
            </a:r>
            <a:endParaRPr lang="en-US" altLang="zh-CN" sz="2400" dirty="0">
              <a:latin typeface="+mn-ea"/>
            </a:endParaRPr>
          </a:p>
          <a:p>
            <a:pPr algn="just" eaLnBrk="0">
              <a:spcAft>
                <a:spcPts val="600"/>
              </a:spcAft>
            </a:pPr>
            <a:r>
              <a:rPr lang="zh-CN" altLang="en-US" sz="2400" dirty="0">
                <a:latin typeface="+mn-ea"/>
              </a:rPr>
              <a:t>（</a:t>
            </a:r>
            <a:r>
              <a:rPr lang="en-US" altLang="zh-CN" sz="2400" dirty="0">
                <a:latin typeface="+mn-ea"/>
              </a:rPr>
              <a:t>5</a:t>
            </a:r>
            <a:r>
              <a:rPr lang="zh-CN" altLang="en-US" sz="2400" dirty="0">
                <a:latin typeface="+mn-ea"/>
              </a:rPr>
              <a:t>）能够使用互联网工具或新媒体工具进行相关资料查询。</a:t>
            </a:r>
            <a:endParaRPr lang="en-US" altLang="zh-CN" sz="2400" dirty="0">
              <a:latin typeface="+mn-ea"/>
            </a:endParaRPr>
          </a:p>
          <a:p>
            <a:pPr algn="just" eaLnBrk="0">
              <a:spcAft>
                <a:spcPts val="600"/>
              </a:spcAft>
            </a:pPr>
            <a:r>
              <a:rPr lang="zh-CN" altLang="en-US" sz="2400" dirty="0">
                <a:latin typeface="+mn-ea"/>
              </a:rPr>
              <a:t>（</a:t>
            </a:r>
            <a:r>
              <a:rPr lang="en-US" altLang="zh-CN" sz="2400" dirty="0">
                <a:latin typeface="+mn-ea"/>
              </a:rPr>
              <a:t>6</a:t>
            </a:r>
            <a:r>
              <a:rPr lang="zh-CN" altLang="en-US" sz="2400" dirty="0">
                <a:latin typeface="+mn-ea"/>
              </a:rPr>
              <a:t>）能够正确表述相关系统的工作过程，并做相应系统分析。</a:t>
            </a:r>
            <a:endParaRPr lang="zh-CN" altLang="zh-CN" sz="2400" dirty="0">
              <a:latin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F1F9350-F7AD-D7E1-138C-97104286FB3A}"/>
              </a:ext>
            </a:extLst>
          </p:cNvPr>
          <p:cNvSpPr txBox="1"/>
          <p:nvPr/>
        </p:nvSpPr>
        <p:spPr>
          <a:xfrm>
            <a:off x="840000" y="1690062"/>
            <a:ext cx="10512000" cy="3477875"/>
          </a:xfrm>
          <a:prstGeom prst="rect">
            <a:avLst/>
          </a:prstGeom>
          <a:noFill/>
        </p:spPr>
        <p:txBody>
          <a:bodyPr wrap="square" rtlCol="0">
            <a:spAutoFit/>
          </a:bodyPr>
          <a:lstStyle/>
          <a:p>
            <a:pPr indent="576000" algn="just">
              <a:spcAft>
                <a:spcPts val="600"/>
              </a:spcAft>
            </a:pPr>
            <a:r>
              <a:rPr lang="zh-CN" altLang="en-US" sz="2600" b="1" dirty="0">
                <a:latin typeface="+mn-ea"/>
              </a:rPr>
              <a:t>三、变速器</a:t>
            </a:r>
            <a:endParaRPr lang="en-US" altLang="zh-CN" sz="2600" b="1" dirty="0">
              <a:latin typeface="+mn-ea"/>
            </a:endParaRPr>
          </a:p>
          <a:p>
            <a:pPr indent="576000" algn="just">
              <a:spcAft>
                <a:spcPts val="600"/>
              </a:spcAft>
            </a:pPr>
            <a:r>
              <a:rPr lang="zh-CN" altLang="en-US" sz="2500" b="1" dirty="0">
                <a:latin typeface="+mn-ea"/>
              </a:rPr>
              <a:t>（一）变速器概述</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变速器的功用</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）改变传动比，变速变扭，适应经常变化的行驶条件；同时，使发动机在最有利的条件下工作。</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）发动机旋转方向不变的条件下，使汽车能倒向行驶。</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）中断发动机向驱动桥的动力传递，使发动机能够起步、怠速，满足汽车暂时停车的需要。</a:t>
            </a:r>
          </a:p>
        </p:txBody>
      </p:sp>
    </p:spTree>
    <p:extLst>
      <p:ext uri="{BB962C8B-B14F-4D97-AF65-F5344CB8AC3E}">
        <p14:creationId xmlns:p14="http://schemas.microsoft.com/office/powerpoint/2010/main" val="17644428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908B1DD-9CAA-68E3-E802-D81CC913EF8A}"/>
              </a:ext>
            </a:extLst>
          </p:cNvPr>
          <p:cNvSpPr txBox="1"/>
          <p:nvPr/>
        </p:nvSpPr>
        <p:spPr>
          <a:xfrm>
            <a:off x="840000" y="1197620"/>
            <a:ext cx="10512000" cy="4462760"/>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变速器的类型</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）按传动比变化方式分类。</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）有级式变速器。有级式变速器应用最广，用齿轮传动，有若干个定值传动比。</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无级式变速器。无级式变速器的传动比在一定范围内无级变化，有电力式和液力式两种。电力式无级变速器的变速传动部件为直流串励电动机，应用于无轨电车、超重型自卸车；液力式无级变速器的传动部件是液力变矩器。</a:t>
            </a:r>
            <a:endParaRPr lang="en-US" altLang="zh-CN" sz="2400" dirty="0">
              <a:latin typeface="+mn-ea"/>
            </a:endParaRPr>
          </a:p>
          <a:p>
            <a:pPr indent="576000" algn="just">
              <a:spcAft>
                <a:spcPts val="600"/>
              </a:spcAft>
            </a:pPr>
            <a:r>
              <a:rPr lang="en-US" altLang="zh-CN" sz="2400" dirty="0">
                <a:latin typeface="+mn-ea"/>
              </a:rPr>
              <a:t>3</a:t>
            </a:r>
            <a:r>
              <a:rPr lang="zh-CN" altLang="en-US" sz="2400" dirty="0">
                <a:latin typeface="+mn-ea"/>
              </a:rPr>
              <a:t>）综合式变速器。综合式变速器是指由液力变矩器和齿轮式有级变速器组成的液力机械变速器，传动比可在最大值与最小值之间的几个间断的范围内无级变化。</a:t>
            </a:r>
          </a:p>
        </p:txBody>
      </p:sp>
    </p:spTree>
    <p:extLst>
      <p:ext uri="{BB962C8B-B14F-4D97-AF65-F5344CB8AC3E}">
        <p14:creationId xmlns:p14="http://schemas.microsoft.com/office/powerpoint/2010/main" val="6568205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75A176B-D750-042F-323E-4B064C230EF0}"/>
              </a:ext>
            </a:extLst>
          </p:cNvPr>
          <p:cNvSpPr txBox="1"/>
          <p:nvPr/>
        </p:nvSpPr>
        <p:spPr>
          <a:xfrm>
            <a:off x="840000" y="1643896"/>
            <a:ext cx="10512000" cy="3570208"/>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）按操纵方式分类。</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）强制操纵式变速器。强制操纵式变速器靠驾驶员直接操纵变速杆换挡，被大多数汽车采用，即手动变速器（</a:t>
            </a:r>
            <a:r>
              <a:rPr lang="en-US" altLang="zh-CN" sz="2400" dirty="0">
                <a:latin typeface="+mn-ea"/>
              </a:rPr>
              <a:t>Manual Transmission</a:t>
            </a:r>
            <a:r>
              <a:rPr lang="zh-CN" altLang="en-US" sz="2400" dirty="0">
                <a:latin typeface="+mn-ea"/>
              </a:rPr>
              <a:t>，</a:t>
            </a:r>
            <a:r>
              <a:rPr lang="en-US" altLang="zh-CN" sz="2400" dirty="0">
                <a:latin typeface="+mn-ea"/>
              </a:rPr>
              <a:t>MT</a:t>
            </a:r>
            <a:r>
              <a:rPr lang="zh-CN" altLang="en-US" sz="2400" dirty="0">
                <a:latin typeface="+mn-ea"/>
              </a:rPr>
              <a:t>），也称手动挡。</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）自动操纵式变速器。自动操纵式变速器换挡自动进行。所谓“自动”，是指挡位的变换是借助发动机的负荷和车速信号来控制换挡系统的执行元件实现的。驾驶员只需要操纵加速踏板。自动变速器（</a:t>
            </a:r>
            <a:r>
              <a:rPr lang="en-US" altLang="zh-CN" sz="2400" dirty="0">
                <a:latin typeface="+mn-ea"/>
              </a:rPr>
              <a:t>Automatic Transmission</a:t>
            </a:r>
            <a:r>
              <a:rPr lang="zh-CN" altLang="en-US" sz="2400" dirty="0">
                <a:latin typeface="+mn-ea"/>
              </a:rPr>
              <a:t>，</a:t>
            </a:r>
            <a:r>
              <a:rPr lang="en-US" altLang="zh-CN" sz="2400" dirty="0">
                <a:latin typeface="+mn-ea"/>
              </a:rPr>
              <a:t>AT</a:t>
            </a:r>
            <a:r>
              <a:rPr lang="zh-CN" altLang="en-US" sz="2400" dirty="0">
                <a:latin typeface="+mn-ea"/>
              </a:rPr>
              <a:t>）利用行星齿轮机构进行变速，它能根据加速踏板程度和车速变化自动地进行变速。</a:t>
            </a:r>
          </a:p>
        </p:txBody>
      </p:sp>
    </p:spTree>
    <p:extLst>
      <p:ext uri="{BB962C8B-B14F-4D97-AF65-F5344CB8AC3E}">
        <p14:creationId xmlns:p14="http://schemas.microsoft.com/office/powerpoint/2010/main" val="40820582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617774F-5DCE-CC9A-5D9D-66E785EC527B}"/>
              </a:ext>
            </a:extLst>
          </p:cNvPr>
          <p:cNvSpPr txBox="1"/>
          <p:nvPr/>
        </p:nvSpPr>
        <p:spPr>
          <a:xfrm>
            <a:off x="840000" y="1051426"/>
            <a:ext cx="10512000" cy="4755148"/>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普通齿轮变速器工作原理</a:t>
            </a:r>
            <a:endParaRPr lang="en-US" altLang="zh-CN" sz="2400" b="1" dirty="0">
              <a:latin typeface="+mn-ea"/>
            </a:endParaRPr>
          </a:p>
          <a:p>
            <a:pPr indent="576000" algn="just">
              <a:spcAft>
                <a:spcPts val="600"/>
              </a:spcAft>
            </a:pPr>
            <a:r>
              <a:rPr lang="zh-CN" altLang="en-US" sz="2400" dirty="0">
                <a:latin typeface="+mn-ea"/>
              </a:rPr>
              <a:t>手动变速器使用大小不同的齿轮为发动机驱动车轮提供传动比。没有传动比的变化，发动机在低速时只能产生有限的转矩，而没有足够的转矩，车辆就不可能起步。</a:t>
            </a:r>
            <a:endParaRPr lang="en-US" altLang="zh-CN" sz="2400" dirty="0">
              <a:latin typeface="+mn-ea"/>
            </a:endParaRPr>
          </a:p>
          <a:p>
            <a:pPr indent="576000" algn="just">
              <a:spcAft>
                <a:spcPts val="600"/>
              </a:spcAft>
            </a:pPr>
            <a:r>
              <a:rPr lang="zh-CN" altLang="en-US" sz="2400" dirty="0">
                <a:latin typeface="+mn-ea"/>
              </a:rPr>
              <a:t>在正常运行条件下，发动机的动力经接合的离合器传递到变速器的输入轴。变速器的输入轴将动力传递给变速器中的齿轮，齿轮改变转矩和转速并将其传递给传动系统的其余元件。一般在后轮驱动和四轮驱动的车辆上多使用手动变速器。在前轮驱动的车辆上使用变速驱动桥。</a:t>
            </a:r>
            <a:endParaRPr lang="en-US" altLang="zh-CN" sz="2400" dirty="0">
              <a:latin typeface="+mn-ea"/>
            </a:endParaRPr>
          </a:p>
          <a:p>
            <a:pPr indent="576000" algn="just">
              <a:spcAft>
                <a:spcPts val="600"/>
              </a:spcAft>
            </a:pPr>
            <a:r>
              <a:rPr lang="zh-CN" altLang="en-US" sz="2400" dirty="0">
                <a:latin typeface="+mn-ea"/>
              </a:rPr>
              <a:t>变速器或变速驱动桥中齿轮的作用就是传递旋转运动。齿轮通常安装在轴上，将旋转运动从一个轴传递到另一个轴。齿轮组既能降低转速、增大转矩，也能提高转速、减小转矩，还可在传递转矩时使转速不变或改变转矩传递的方向。</a:t>
            </a:r>
          </a:p>
        </p:txBody>
      </p:sp>
    </p:spTree>
    <p:extLst>
      <p:ext uri="{BB962C8B-B14F-4D97-AF65-F5344CB8AC3E}">
        <p14:creationId xmlns:p14="http://schemas.microsoft.com/office/powerpoint/2010/main" val="40717710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8BA44AB-CBC5-9461-66B1-21052BBE90BE}"/>
              </a:ext>
            </a:extLst>
          </p:cNvPr>
          <p:cNvSpPr txBox="1"/>
          <p:nvPr/>
        </p:nvSpPr>
        <p:spPr>
          <a:xfrm>
            <a:off x="839999" y="1173913"/>
            <a:ext cx="10512000" cy="830997"/>
          </a:xfrm>
          <a:prstGeom prst="rect">
            <a:avLst/>
          </a:prstGeom>
          <a:noFill/>
        </p:spPr>
        <p:txBody>
          <a:bodyPr wrap="square" rtlCol="0">
            <a:spAutoFit/>
          </a:bodyPr>
          <a:lstStyle/>
          <a:p>
            <a:pPr indent="576000" algn="just">
              <a:spcAft>
                <a:spcPts val="600"/>
              </a:spcAft>
            </a:pPr>
            <a:r>
              <a:rPr lang="zh-CN" altLang="en-US" sz="2400" dirty="0">
                <a:latin typeface="+mn-ea"/>
              </a:rPr>
              <a:t>齿轮运转的一个基本规则是两个外侧啮合的齿轮沿相反的方向旋转（图</a:t>
            </a:r>
            <a:r>
              <a:rPr lang="en-US" altLang="zh-CN" sz="2400" dirty="0">
                <a:latin typeface="+mn-ea"/>
              </a:rPr>
              <a:t>4-1-17</a:t>
            </a:r>
            <a:r>
              <a:rPr lang="zh-CN" altLang="en-US" sz="2400" dirty="0">
                <a:latin typeface="+mn-ea"/>
              </a:rPr>
              <a:t>）。</a:t>
            </a:r>
          </a:p>
        </p:txBody>
      </p:sp>
      <p:pic>
        <p:nvPicPr>
          <p:cNvPr id="5" name="图片 4">
            <a:extLst>
              <a:ext uri="{FF2B5EF4-FFF2-40B4-BE49-F238E27FC236}">
                <a16:creationId xmlns:a16="http://schemas.microsoft.com/office/drawing/2014/main" id="{C6DFD311-877C-F7E8-8046-854F7F1E6D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7428" y="2341230"/>
            <a:ext cx="5857143" cy="3342857"/>
          </a:xfrm>
          <a:prstGeom prst="rect">
            <a:avLst/>
          </a:prstGeom>
        </p:spPr>
      </p:pic>
    </p:spTree>
    <p:extLst>
      <p:ext uri="{BB962C8B-B14F-4D97-AF65-F5344CB8AC3E}">
        <p14:creationId xmlns:p14="http://schemas.microsoft.com/office/powerpoint/2010/main" val="33275511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3D2492B-5F72-76D6-5705-3498E547C359}"/>
              </a:ext>
            </a:extLst>
          </p:cNvPr>
          <p:cNvSpPr txBox="1"/>
          <p:nvPr/>
        </p:nvSpPr>
        <p:spPr>
          <a:xfrm>
            <a:off x="839999" y="642025"/>
            <a:ext cx="10512000" cy="1938992"/>
          </a:xfrm>
          <a:prstGeom prst="rect">
            <a:avLst/>
          </a:prstGeom>
          <a:noFill/>
        </p:spPr>
        <p:txBody>
          <a:bodyPr wrap="square" rtlCol="0">
            <a:spAutoFit/>
          </a:bodyPr>
          <a:lstStyle/>
          <a:p>
            <a:pPr indent="576000" algn="just">
              <a:spcAft>
                <a:spcPts val="600"/>
              </a:spcAft>
            </a:pPr>
            <a:r>
              <a:rPr lang="zh-CN" altLang="en-US" sz="2400" dirty="0">
                <a:latin typeface="+mn-ea"/>
              </a:rPr>
              <a:t>这就是说，当发动机驱动一个齿轮沿顺时针方向旋转时，将导致与之相啮合的另一齿轮沿逆时针方向旋转。如果使从动齿轮驱动车轮沿顺时针方向转图</a:t>
            </a:r>
            <a:r>
              <a:rPr lang="en-US" altLang="zh-CN" sz="2400" dirty="0">
                <a:latin typeface="+mn-ea"/>
              </a:rPr>
              <a:t>4-1-17</a:t>
            </a:r>
            <a:r>
              <a:rPr lang="zh-CN" altLang="en-US" sz="2400" dirty="0">
                <a:latin typeface="+mn-ea"/>
              </a:rPr>
              <a:t>两个外挡位齿轮的旋转方向相反动，就必须加入第</a:t>
            </a:r>
            <a:r>
              <a:rPr lang="en-US" altLang="zh-CN" sz="2400" dirty="0">
                <a:latin typeface="+mn-ea"/>
              </a:rPr>
              <a:t>3</a:t>
            </a:r>
            <a:r>
              <a:rPr lang="zh-CN" altLang="en-US" sz="2400" dirty="0">
                <a:latin typeface="+mn-ea"/>
              </a:rPr>
              <a:t>个齿轮。齿轮运转的另外一个基本规则是当加入第</a:t>
            </a:r>
            <a:r>
              <a:rPr lang="en-US" altLang="zh-CN" sz="2400" dirty="0">
                <a:latin typeface="+mn-ea"/>
              </a:rPr>
              <a:t>3</a:t>
            </a:r>
            <a:r>
              <a:rPr lang="zh-CN" altLang="en-US" sz="2400" dirty="0">
                <a:latin typeface="+mn-ea"/>
              </a:rPr>
              <a:t>个齿轮后，齿轮组的输出齿轮与输入齿轮的转动方向相同（图</a:t>
            </a:r>
            <a:r>
              <a:rPr lang="en-US" altLang="zh-CN" sz="2400" dirty="0">
                <a:latin typeface="+mn-ea"/>
              </a:rPr>
              <a:t>4-1-18</a:t>
            </a:r>
            <a:r>
              <a:rPr lang="zh-CN" altLang="en-US" sz="2400" dirty="0">
                <a:latin typeface="+mn-ea"/>
              </a:rPr>
              <a:t>）。</a:t>
            </a:r>
          </a:p>
        </p:txBody>
      </p:sp>
      <p:pic>
        <p:nvPicPr>
          <p:cNvPr id="5" name="图片 4">
            <a:extLst>
              <a:ext uri="{FF2B5EF4-FFF2-40B4-BE49-F238E27FC236}">
                <a16:creationId xmlns:a16="http://schemas.microsoft.com/office/drawing/2014/main" id="{31C4B913-D705-F79C-AF0D-CBE754019E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9332" y="2682642"/>
            <a:ext cx="6333333" cy="3533333"/>
          </a:xfrm>
          <a:prstGeom prst="rect">
            <a:avLst/>
          </a:prstGeom>
        </p:spPr>
      </p:pic>
    </p:spTree>
    <p:extLst>
      <p:ext uri="{BB962C8B-B14F-4D97-AF65-F5344CB8AC3E}">
        <p14:creationId xmlns:p14="http://schemas.microsoft.com/office/powerpoint/2010/main" val="28537860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BB21824-7F4E-6BD0-FBC2-9F6D4A2A497A}"/>
              </a:ext>
            </a:extLst>
          </p:cNvPr>
          <p:cNvSpPr txBox="1"/>
          <p:nvPr/>
        </p:nvSpPr>
        <p:spPr>
          <a:xfrm>
            <a:off x="840000" y="782121"/>
            <a:ext cx="10512000" cy="5293757"/>
          </a:xfrm>
          <a:prstGeom prst="rect">
            <a:avLst/>
          </a:prstGeom>
          <a:noFill/>
        </p:spPr>
        <p:txBody>
          <a:bodyPr wrap="square" rtlCol="0">
            <a:spAutoFit/>
          </a:bodyPr>
          <a:lstStyle/>
          <a:p>
            <a:pPr indent="576000" algn="just">
              <a:spcAft>
                <a:spcPts val="600"/>
              </a:spcAft>
            </a:pPr>
            <a:r>
              <a:rPr lang="en-US" altLang="zh-CN" sz="2400" b="1" dirty="0">
                <a:latin typeface="+mn-ea"/>
              </a:rPr>
              <a:t>4.</a:t>
            </a:r>
            <a:r>
              <a:rPr lang="zh-CN" altLang="en-US" sz="2400" b="1" dirty="0">
                <a:latin typeface="+mn-ea"/>
              </a:rPr>
              <a:t>齿轮的工作原理</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）变速和变矩原理。</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）齿数不同的齿轮啮合传动时，转速、转矩改变。</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）总传动比等于各级齿轮传动比的乘积。</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）换挡原理。</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）传动比变化，即挡位改变。</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）当动力不能传到输出轴时，这就是空挡。</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）变向原理。</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）相啮合的一对齿轮旋向相反，每经一传动副，其轴方向改变一次。</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）经两对齿轮传动，其输入轴与输出轴转向一致。</a:t>
            </a:r>
            <a:endParaRPr lang="en-US" altLang="zh-CN" sz="2400" dirty="0">
              <a:latin typeface="+mn-ea"/>
            </a:endParaRPr>
          </a:p>
          <a:p>
            <a:pPr indent="576000" algn="just">
              <a:spcAft>
                <a:spcPts val="600"/>
              </a:spcAft>
            </a:pPr>
            <a:r>
              <a:rPr lang="en-US" altLang="zh-CN" sz="2400" dirty="0">
                <a:latin typeface="+mn-ea"/>
              </a:rPr>
              <a:t>3</a:t>
            </a:r>
            <a:r>
              <a:rPr lang="zh-CN" altLang="en-US" sz="2400" dirty="0">
                <a:latin typeface="+mn-ea"/>
              </a:rPr>
              <a:t>）如再加一个倒挡轴，变成三对传动副传递动力，则输入轴与输出轴的转向相反。</a:t>
            </a:r>
          </a:p>
        </p:txBody>
      </p:sp>
    </p:spTree>
    <p:extLst>
      <p:ext uri="{BB962C8B-B14F-4D97-AF65-F5344CB8AC3E}">
        <p14:creationId xmlns:p14="http://schemas.microsoft.com/office/powerpoint/2010/main" val="3138177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Effect transition="in" filter="fade">
                                      <p:cBhvr>
                                        <p:cTn id="29" dur="500"/>
                                        <p:tgtEl>
                                          <p:spTgt spid="3">
                                            <p:txEl>
                                              <p:pRg st="7" end="7"/>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fade">
                                      <p:cBhvr>
                                        <p:cTn id="32" dur="500"/>
                                        <p:tgtEl>
                                          <p:spTgt spid="3">
                                            <p:txEl>
                                              <p:pRg st="8" end="8"/>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animEffect transition="in" filter="fade">
                                      <p:cBhvr>
                                        <p:cTn id="35" dur="500"/>
                                        <p:tgtEl>
                                          <p:spTgt spid="3">
                                            <p:txEl>
                                              <p:pRg st="9" end="9"/>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3">
                                            <p:txEl>
                                              <p:pRg st="10" end="10"/>
                                            </p:txEl>
                                          </p:spTgt>
                                        </p:tgtEl>
                                        <p:attrNameLst>
                                          <p:attrName>style.visibility</p:attrName>
                                        </p:attrNameLst>
                                      </p:cBhvr>
                                      <p:to>
                                        <p:strVal val="visible"/>
                                      </p:to>
                                    </p:set>
                                    <p:animEffect transition="in" filter="fade">
                                      <p:cBhvr>
                                        <p:cTn id="38"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4F8A5CBD-FC00-AE5D-4BBA-5B5B2694F92F}"/>
                  </a:ext>
                </a:extLst>
              </p:cNvPr>
              <p:cNvSpPr txBox="1"/>
              <p:nvPr/>
            </p:nvSpPr>
            <p:spPr>
              <a:xfrm>
                <a:off x="1144621" y="554719"/>
                <a:ext cx="9902757" cy="5748561"/>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）传动比计算。</a:t>
                </a:r>
                <a:endParaRPr lang="en-US" altLang="zh-CN" sz="2400" dirty="0">
                  <a:latin typeface="+mn-ea"/>
                </a:endParaRPr>
              </a:p>
              <a:p>
                <a:pPr indent="576000" algn="just">
                  <a:spcAft>
                    <a:spcPts val="600"/>
                  </a:spcAft>
                </a:pPr>
                <a:r>
                  <a:rPr lang="zh-CN" altLang="en-US" sz="2400" dirty="0">
                    <a:latin typeface="+mn-ea"/>
                  </a:rPr>
                  <a:t>普通齿轮式变速器是利用不同齿数的齿轮啮合传动实现转速和转矩的改变。齿轮传动的原理是一对齿数不同的齿轮啮合传动时可以变速，而且两齿轮的转速与齿轮的齿数成反比。</a:t>
                </a:r>
                <a:endParaRPr lang="en-US" altLang="zh-CN" sz="2400" dirty="0">
                  <a:latin typeface="+mn-ea"/>
                </a:endParaRPr>
              </a:p>
              <a:p>
                <a:pPr indent="576000" algn="just">
                  <a:spcAft>
                    <a:spcPts val="600"/>
                  </a:spcAft>
                </a:pPr>
                <a14:m>
                  <m:oMathPara xmlns:m="http://schemas.openxmlformats.org/officeDocument/2006/math">
                    <m:oMathParaPr>
                      <m:jc m:val="centerGroup"/>
                    </m:oMathParaPr>
                    <m:oMath xmlns:m="http://schemas.openxmlformats.org/officeDocument/2006/math">
                      <m:sSub>
                        <m:sSubPr>
                          <m:ctrlPr>
                            <a:rPr lang="en-US" altLang="zh-CN" sz="2400" i="1" dirty="0" smtClean="0">
                              <a:latin typeface="Cambria Math" panose="02040503050406030204" pitchFamily="18" charset="0"/>
                            </a:rPr>
                          </m:ctrlPr>
                        </m:sSubPr>
                        <m:e>
                          <m:r>
                            <a:rPr lang="en-US" altLang="zh-CN" sz="2400" i="1" dirty="0">
                              <a:latin typeface="Cambria Math" panose="02040503050406030204" pitchFamily="18" charset="0"/>
                            </a:rPr>
                            <m:t>𝑖</m:t>
                          </m:r>
                        </m:e>
                        <m:sub>
                          <m:r>
                            <a:rPr lang="en-US" altLang="zh-CN" sz="2400" b="0" i="1" dirty="0" smtClean="0">
                              <a:latin typeface="Cambria Math" panose="02040503050406030204" pitchFamily="18" charset="0"/>
                            </a:rPr>
                            <m:t>1</m:t>
                          </m:r>
                          <m:r>
                            <a:rPr lang="zh-CN" altLang="en-US" sz="2400" i="1" dirty="0">
                              <a:latin typeface="Cambria Math" panose="02040503050406030204" pitchFamily="18" charset="0"/>
                            </a:rPr>
                            <m:t>、</m:t>
                          </m:r>
                          <m:r>
                            <a:rPr lang="en-US" altLang="zh-CN" sz="2400" b="0" i="1" dirty="0" smtClean="0">
                              <a:latin typeface="Cambria Math" panose="02040503050406030204" pitchFamily="18" charset="0"/>
                            </a:rPr>
                            <m:t>2</m:t>
                          </m:r>
                        </m:sub>
                      </m:sSub>
                      <m:r>
                        <a:rPr lang="en-US" altLang="zh-CN" sz="2400" i="1" dirty="0">
                          <a:latin typeface="Cambria Math" panose="02040503050406030204" pitchFamily="18" charset="0"/>
                        </a:rPr>
                        <m:t>=</m:t>
                      </m:r>
                      <m:sSub>
                        <m:sSubPr>
                          <m:ctrlPr>
                            <a:rPr lang="en-US" altLang="zh-CN" sz="2400" i="1" dirty="0" smtClean="0">
                              <a:latin typeface="Cambria Math" panose="02040503050406030204" pitchFamily="18" charset="0"/>
                            </a:rPr>
                          </m:ctrlPr>
                        </m:sSubPr>
                        <m:e>
                          <m:r>
                            <a:rPr lang="en-US" altLang="zh-CN" sz="2400" i="1" dirty="0">
                              <a:latin typeface="Cambria Math" panose="02040503050406030204" pitchFamily="18" charset="0"/>
                            </a:rPr>
                            <m:t>𝑛</m:t>
                          </m:r>
                        </m:e>
                        <m:sub>
                          <m:r>
                            <a:rPr lang="en-US" altLang="zh-CN" sz="2400" i="1" dirty="0">
                              <a:latin typeface="Cambria Math" panose="02040503050406030204" pitchFamily="18" charset="0"/>
                            </a:rPr>
                            <m:t>1</m:t>
                          </m:r>
                        </m:sub>
                      </m:sSub>
                      <m:r>
                        <a:rPr lang="en-US" altLang="zh-CN" sz="2400" i="1" dirty="0" smtClean="0">
                          <a:latin typeface="Cambria Math" panose="02040503050406030204" pitchFamily="18" charset="0"/>
                        </a:rPr>
                        <m:t>/</m:t>
                      </m:r>
                      <m:sSub>
                        <m:sSubPr>
                          <m:ctrlPr>
                            <a:rPr lang="en-US" altLang="zh-CN" sz="2400" i="1" dirty="0" smtClean="0">
                              <a:latin typeface="Cambria Math" panose="02040503050406030204" pitchFamily="18" charset="0"/>
                            </a:rPr>
                          </m:ctrlPr>
                        </m:sSubPr>
                        <m:e>
                          <m:r>
                            <a:rPr lang="en-US" altLang="zh-CN" sz="2400" i="1" dirty="0">
                              <a:latin typeface="Cambria Math" panose="02040503050406030204" pitchFamily="18" charset="0"/>
                            </a:rPr>
                            <m:t>𝑛</m:t>
                          </m:r>
                        </m:e>
                        <m:sub>
                          <m:r>
                            <a:rPr lang="en-US" altLang="zh-CN" sz="2400" i="1" dirty="0">
                              <a:latin typeface="Cambria Math" panose="02040503050406030204" pitchFamily="18" charset="0"/>
                            </a:rPr>
                            <m:t>2</m:t>
                          </m:r>
                        </m:sub>
                      </m:sSub>
                      <m:r>
                        <a:rPr lang="en-US" altLang="zh-CN" sz="2400" i="1" dirty="0">
                          <a:latin typeface="Cambria Math" panose="02040503050406030204" pitchFamily="18" charset="0"/>
                        </a:rPr>
                        <m:t>=</m:t>
                      </m:r>
                      <m:sSub>
                        <m:sSubPr>
                          <m:ctrlPr>
                            <a:rPr lang="en-US" altLang="zh-CN" sz="2400" i="1" dirty="0" smtClean="0">
                              <a:latin typeface="Cambria Math" panose="02040503050406030204" pitchFamily="18" charset="0"/>
                            </a:rPr>
                          </m:ctrlPr>
                        </m:sSubPr>
                        <m:e>
                          <m:r>
                            <a:rPr lang="en-US" altLang="zh-CN" sz="2400" i="1" dirty="0">
                              <a:latin typeface="Cambria Math" panose="02040503050406030204" pitchFamily="18" charset="0"/>
                            </a:rPr>
                            <m:t>𝑍</m:t>
                          </m:r>
                        </m:e>
                        <m:sub>
                          <m:r>
                            <a:rPr lang="en-US" altLang="zh-CN" sz="2400" i="1" dirty="0">
                              <a:latin typeface="Cambria Math" panose="02040503050406030204" pitchFamily="18" charset="0"/>
                            </a:rPr>
                            <m:t>2</m:t>
                          </m:r>
                        </m:sub>
                      </m:sSub>
                      <m:r>
                        <a:rPr lang="en-US" altLang="zh-CN" sz="2400" i="1" dirty="0" smtClean="0">
                          <a:latin typeface="Cambria Math" panose="02040503050406030204" pitchFamily="18" charset="0"/>
                        </a:rPr>
                        <m:t>/</m:t>
                      </m:r>
                      <m:sSub>
                        <m:sSubPr>
                          <m:ctrlPr>
                            <a:rPr lang="en-US" altLang="zh-CN" sz="2400" i="1" dirty="0" smtClean="0">
                              <a:latin typeface="Cambria Math" panose="02040503050406030204" pitchFamily="18" charset="0"/>
                            </a:rPr>
                          </m:ctrlPr>
                        </m:sSubPr>
                        <m:e>
                          <m:r>
                            <a:rPr lang="en-US" altLang="zh-CN" sz="2400" i="1" dirty="0">
                              <a:latin typeface="Cambria Math" panose="02040503050406030204" pitchFamily="18" charset="0"/>
                            </a:rPr>
                            <m:t>𝑍</m:t>
                          </m:r>
                        </m:e>
                        <m:sub>
                          <m:r>
                            <a:rPr lang="en-US" altLang="zh-CN" sz="2400" i="1" dirty="0">
                              <a:latin typeface="Cambria Math" panose="02040503050406030204" pitchFamily="18" charset="0"/>
                            </a:rPr>
                            <m:t>1</m:t>
                          </m:r>
                        </m:sub>
                      </m:sSub>
                    </m:oMath>
                  </m:oMathPara>
                </a14:m>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）减速：小齿轮为主动齿轮（即</a:t>
                </a:r>
                <a14:m>
                  <m:oMath xmlns:m="http://schemas.openxmlformats.org/officeDocument/2006/math">
                    <m:sSub>
                      <m:sSubPr>
                        <m:ctrlPr>
                          <a:rPr lang="en-US" altLang="zh-CN" sz="2400" i="1" smtClean="0">
                            <a:latin typeface="Cambria Math" panose="02040503050406030204" pitchFamily="18" charset="0"/>
                          </a:rPr>
                        </m:ctrlPr>
                      </m:sSubPr>
                      <m:e>
                        <m:r>
                          <a:rPr lang="en-US" altLang="zh-CN" sz="2400" b="0" i="1" smtClean="0">
                            <a:latin typeface="Cambria Math" panose="02040503050406030204" pitchFamily="18" charset="0"/>
                          </a:rPr>
                          <m:t>𝑍</m:t>
                        </m:r>
                      </m:e>
                      <m:sub>
                        <m:r>
                          <a:rPr lang="en-US" altLang="zh-CN" sz="2400" b="0" i="1" smtClean="0">
                            <a:latin typeface="Cambria Math" panose="02040503050406030204" pitchFamily="18" charset="0"/>
                          </a:rPr>
                          <m:t>1</m:t>
                        </m:r>
                      </m:sub>
                    </m:sSub>
                  </m:oMath>
                </a14:m>
                <a:r>
                  <a:rPr lang="zh-CN" altLang="en-US" sz="2400" dirty="0">
                    <a:latin typeface="+mn-ea"/>
                  </a:rPr>
                  <a:t>＜</a:t>
                </a:r>
                <a14:m>
                  <m:oMath xmlns:m="http://schemas.openxmlformats.org/officeDocument/2006/math">
                    <m:sSub>
                      <m:sSubPr>
                        <m:ctrlPr>
                          <a:rPr lang="en-US" altLang="zh-CN" sz="2400" i="1" dirty="0" smtClean="0">
                            <a:latin typeface="Cambria Math" panose="02040503050406030204" pitchFamily="18" charset="0"/>
                          </a:rPr>
                        </m:ctrlPr>
                      </m:sSubPr>
                      <m:e>
                        <m:r>
                          <a:rPr lang="en-US" altLang="zh-CN" sz="2400" i="1" dirty="0">
                            <a:latin typeface="Cambria Math" panose="02040503050406030204" pitchFamily="18" charset="0"/>
                          </a:rPr>
                          <m:t>𝑍</m:t>
                        </m:r>
                      </m:e>
                      <m:sub>
                        <m:r>
                          <a:rPr lang="en-US" altLang="zh-CN" sz="2400" i="1" dirty="0">
                            <a:latin typeface="Cambria Math" panose="02040503050406030204" pitchFamily="18" charset="0"/>
                          </a:rPr>
                          <m:t>2</m:t>
                        </m:r>
                      </m:sub>
                    </m:sSub>
                  </m:oMath>
                </a14:m>
                <a:r>
                  <a:rPr lang="zh-CN" altLang="en-US" sz="2400" dirty="0">
                    <a:latin typeface="+mn-ea"/>
                  </a:rPr>
                  <a:t>），</a:t>
                </a:r>
                <a:r>
                  <a:rPr lang="zh-CN" altLang="en-US" sz="2400" dirty="0"/>
                  <a:t>带动大的从动齿轮转动时，则输出轴（从动齿轮）的转速降低，即</a:t>
                </a:r>
                <a14:m>
                  <m:oMath xmlns:m="http://schemas.openxmlformats.org/officeDocument/2006/math">
                    <m:sSub>
                      <m:sSubPr>
                        <m:ctrlPr>
                          <a:rPr lang="en-US" altLang="zh-CN" sz="2400" i="1" smtClean="0">
                            <a:latin typeface="Cambria Math" panose="02040503050406030204" pitchFamily="18" charset="0"/>
                          </a:rPr>
                        </m:ctrlPr>
                      </m:sSubPr>
                      <m:e>
                        <m:r>
                          <m:rPr>
                            <m:sty m:val="p"/>
                          </m:rPr>
                          <a:rPr lang="en-US" altLang="zh-CN" sz="2400" i="1">
                            <a:latin typeface="Cambria Math" panose="02040503050406030204" pitchFamily="18" charset="0"/>
                          </a:rPr>
                          <m:t>n</m:t>
                        </m:r>
                      </m:e>
                      <m:sub>
                        <m:r>
                          <a:rPr lang="en-US" altLang="zh-CN" sz="2400" b="0" i="1" smtClean="0">
                            <a:latin typeface="Cambria Math" panose="02040503050406030204" pitchFamily="18" charset="0"/>
                          </a:rPr>
                          <m:t>2</m:t>
                        </m:r>
                      </m:sub>
                    </m:sSub>
                    <m:r>
                      <a:rPr lang="en-US" altLang="zh-CN" sz="2400" i="1" smtClean="0">
                        <a:latin typeface="Cambria Math" panose="02040503050406030204" pitchFamily="18" charset="0"/>
                        <a:ea typeface="Cambria Math" panose="02040503050406030204" pitchFamily="18" charset="0"/>
                      </a:rPr>
                      <m:t>&lt;</m:t>
                    </m:r>
                    <m:sSub>
                      <m:sSubPr>
                        <m:ctrlPr>
                          <a:rPr lang="en-US" altLang="zh-CN" sz="2400" i="1" smtClean="0">
                            <a:latin typeface="Cambria Math" panose="02040503050406030204" pitchFamily="18" charset="0"/>
                            <a:ea typeface="Cambria Math" panose="02040503050406030204" pitchFamily="18" charset="0"/>
                          </a:rPr>
                        </m:ctrlPr>
                      </m:sSubPr>
                      <m:e>
                        <m:r>
                          <a:rPr lang="en-US" altLang="zh-CN" sz="2400" b="0" i="1" smtClean="0">
                            <a:latin typeface="Cambria Math" panose="02040503050406030204" pitchFamily="18" charset="0"/>
                            <a:ea typeface="Cambria Math" panose="02040503050406030204" pitchFamily="18" charset="0"/>
                          </a:rPr>
                          <m:t>𝑛</m:t>
                        </m:r>
                      </m:e>
                      <m:sub>
                        <m:r>
                          <a:rPr lang="en-US" altLang="zh-CN" sz="2400" b="0" i="1" smtClean="0">
                            <a:latin typeface="Cambria Math" panose="02040503050406030204" pitchFamily="18" charset="0"/>
                            <a:ea typeface="Cambria Math" panose="02040503050406030204" pitchFamily="18" charset="0"/>
                          </a:rPr>
                          <m:t>1</m:t>
                        </m:r>
                      </m:sub>
                    </m:sSub>
                  </m:oMath>
                </a14:m>
                <a:r>
                  <a:rPr lang="zh-CN" altLang="en-US" sz="2400" dirty="0">
                    <a:latin typeface="+mn-ea"/>
                  </a:rPr>
                  <a:t>，称为减速传动。</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）加速：大齿轮为主动齿轮（即</a:t>
                </a:r>
                <a14:m>
                  <m:oMath xmlns:m="http://schemas.openxmlformats.org/officeDocument/2006/math">
                    <m:sSub>
                      <m:sSubPr>
                        <m:ctrlPr>
                          <a:rPr lang="en-US" altLang="zh-CN" sz="2400" i="1" smtClean="0">
                            <a:latin typeface="Cambria Math" panose="02040503050406030204" pitchFamily="18" charset="0"/>
                          </a:rPr>
                        </m:ctrlPr>
                      </m:sSubPr>
                      <m:e>
                        <m:r>
                          <a:rPr lang="en-US" altLang="zh-CN" sz="2400" b="0" i="1" smtClean="0">
                            <a:latin typeface="Cambria Math" panose="02040503050406030204" pitchFamily="18" charset="0"/>
                          </a:rPr>
                          <m:t>𝑍</m:t>
                        </m:r>
                      </m:e>
                      <m:sub>
                        <m:r>
                          <a:rPr lang="en-US" altLang="zh-CN" sz="2400" b="0" i="1" smtClean="0">
                            <a:latin typeface="Cambria Math" panose="02040503050406030204" pitchFamily="18" charset="0"/>
                          </a:rPr>
                          <m:t>1</m:t>
                        </m:r>
                      </m:sub>
                    </m:sSub>
                    <m:r>
                      <a:rPr lang="en-US" altLang="zh-CN" sz="2400" i="1" smtClean="0">
                        <a:latin typeface="Cambria Math" panose="02040503050406030204" pitchFamily="18" charset="0"/>
                        <a:ea typeface="Cambria Math" panose="02040503050406030204" pitchFamily="18" charset="0"/>
                      </a:rPr>
                      <m:t>&gt;</m:t>
                    </m:r>
                    <m:sSub>
                      <m:sSubPr>
                        <m:ctrlPr>
                          <a:rPr lang="en-US" altLang="zh-CN" sz="2400" i="1" smtClean="0">
                            <a:latin typeface="Cambria Math" panose="02040503050406030204" pitchFamily="18" charset="0"/>
                            <a:ea typeface="Cambria Math" panose="02040503050406030204" pitchFamily="18" charset="0"/>
                          </a:rPr>
                        </m:ctrlPr>
                      </m:sSubPr>
                      <m:e>
                        <m:r>
                          <a:rPr lang="en-US" altLang="zh-CN" sz="2400" b="0" i="1" smtClean="0">
                            <a:latin typeface="Cambria Math" panose="02040503050406030204" pitchFamily="18" charset="0"/>
                            <a:ea typeface="Cambria Math" panose="02040503050406030204" pitchFamily="18" charset="0"/>
                          </a:rPr>
                          <m:t>𝑍</m:t>
                        </m:r>
                      </m:e>
                      <m:sub>
                        <m:r>
                          <a:rPr lang="en-US" altLang="zh-CN" sz="2400" b="0" i="1" smtClean="0">
                            <a:latin typeface="Cambria Math" panose="02040503050406030204" pitchFamily="18" charset="0"/>
                            <a:ea typeface="Cambria Math" panose="02040503050406030204" pitchFamily="18" charset="0"/>
                          </a:rPr>
                          <m:t>2</m:t>
                        </m:r>
                      </m:sub>
                    </m:sSub>
                    <m:r>
                      <a:rPr lang="zh-CN" altLang="en-US" sz="2400" i="1">
                        <a:latin typeface="Cambria Math" panose="02040503050406030204" pitchFamily="18" charset="0"/>
                        <a:ea typeface="Cambria Math" panose="02040503050406030204" pitchFamily="18" charset="0"/>
                      </a:rPr>
                      <m:t>）</m:t>
                    </m:r>
                    <m:r>
                      <a:rPr lang="zh-CN" altLang="en-US" sz="2400" i="1" smtClean="0">
                        <a:latin typeface="Cambria Math" panose="02040503050406030204" pitchFamily="18" charset="0"/>
                        <a:ea typeface="Cambria Math" panose="02040503050406030204" pitchFamily="18" charset="0"/>
                      </a:rPr>
                      <m:t>，</m:t>
                    </m:r>
                  </m:oMath>
                </a14:m>
                <a:r>
                  <a:rPr lang="zh-CN" altLang="en-US" sz="2400" dirty="0">
                    <a:latin typeface="+mn-ea"/>
                  </a:rPr>
                  <a:t>带动小的从动齿轮转动时，则输出轴（从动齿轮）的转速升高，即</a:t>
                </a:r>
                <a14:m>
                  <m:oMath xmlns:m="http://schemas.openxmlformats.org/officeDocument/2006/math">
                    <m:sSub>
                      <m:sSubPr>
                        <m:ctrlPr>
                          <a:rPr lang="en-US" altLang="zh-CN" sz="2400" i="1" smtClean="0">
                            <a:latin typeface="Cambria Math" panose="02040503050406030204" pitchFamily="18" charset="0"/>
                          </a:rPr>
                        </m:ctrlPr>
                      </m:sSubPr>
                      <m:e>
                        <m:r>
                          <a:rPr lang="en-US" altLang="zh-CN" sz="2400" b="0" i="1" smtClean="0">
                            <a:latin typeface="Cambria Math" panose="02040503050406030204" pitchFamily="18" charset="0"/>
                          </a:rPr>
                          <m:t>𝑛</m:t>
                        </m:r>
                      </m:e>
                      <m:sub>
                        <m:r>
                          <a:rPr lang="en-US" altLang="zh-CN" sz="2400" b="0" i="1" smtClean="0">
                            <a:latin typeface="Cambria Math" panose="02040503050406030204" pitchFamily="18" charset="0"/>
                          </a:rPr>
                          <m:t>2</m:t>
                        </m:r>
                      </m:sub>
                    </m:sSub>
                    <m:r>
                      <a:rPr lang="en-US" altLang="zh-CN" sz="2400" i="1" smtClean="0">
                        <a:latin typeface="Cambria Math" panose="02040503050406030204" pitchFamily="18" charset="0"/>
                        <a:ea typeface="Cambria Math" panose="02040503050406030204" pitchFamily="18" charset="0"/>
                      </a:rPr>
                      <m:t>&gt;</m:t>
                    </m:r>
                    <m:sSub>
                      <m:sSubPr>
                        <m:ctrlPr>
                          <a:rPr lang="en-US" altLang="zh-CN" sz="2400" i="1" smtClean="0">
                            <a:latin typeface="Cambria Math" panose="02040503050406030204" pitchFamily="18" charset="0"/>
                            <a:ea typeface="Cambria Math" panose="02040503050406030204" pitchFamily="18" charset="0"/>
                          </a:rPr>
                        </m:ctrlPr>
                      </m:sSubPr>
                      <m:e>
                        <m:r>
                          <a:rPr lang="en-US" altLang="zh-CN" sz="2400" b="0" i="1" smtClean="0">
                            <a:latin typeface="Cambria Math" panose="02040503050406030204" pitchFamily="18" charset="0"/>
                            <a:ea typeface="Cambria Math" panose="02040503050406030204" pitchFamily="18" charset="0"/>
                          </a:rPr>
                          <m:t>𝑛</m:t>
                        </m:r>
                      </m:e>
                      <m:sub>
                        <m:r>
                          <a:rPr lang="en-US" altLang="zh-CN" sz="2400" b="0" i="1" smtClean="0">
                            <a:latin typeface="Cambria Math" panose="02040503050406030204" pitchFamily="18" charset="0"/>
                            <a:ea typeface="Cambria Math" panose="02040503050406030204" pitchFamily="18" charset="0"/>
                          </a:rPr>
                          <m:t>1</m:t>
                        </m:r>
                      </m:sub>
                    </m:sSub>
                  </m:oMath>
                </a14:m>
                <a:r>
                  <a:rPr lang="zh-CN" altLang="en-US" sz="2400" dirty="0">
                    <a:latin typeface="+mn-ea"/>
                  </a:rPr>
                  <a:t>，</a:t>
                </a:r>
                <a:r>
                  <a:rPr lang="en-US" altLang="zh-CN" sz="2400" dirty="0" err="1">
                    <a:latin typeface="+mn-ea"/>
                  </a:rPr>
                  <a:t>i</a:t>
                </a:r>
                <a:r>
                  <a:rPr lang="zh-CN" altLang="en-US" sz="2400" dirty="0">
                    <a:latin typeface="+mn-ea"/>
                  </a:rPr>
                  <a:t>＜</a:t>
                </a:r>
                <a:r>
                  <a:rPr lang="en-US" altLang="zh-CN" sz="2400" dirty="0">
                    <a:latin typeface="+mn-ea"/>
                  </a:rPr>
                  <a:t>1</a:t>
                </a:r>
                <a:r>
                  <a:rPr lang="zh-CN" altLang="en-US" sz="2400" dirty="0">
                    <a:latin typeface="+mn-ea"/>
                  </a:rPr>
                  <a:t>称为加速运动。</a:t>
                </a:r>
                <a:endParaRPr lang="en-US" altLang="zh-CN" sz="2400" dirty="0">
                  <a:latin typeface="+mn-ea"/>
                </a:endParaRPr>
              </a:p>
              <a:p>
                <a:pPr indent="576000" algn="just">
                  <a:spcAft>
                    <a:spcPts val="600"/>
                  </a:spcAft>
                </a:pPr>
                <a:r>
                  <a:rPr lang="zh-CN" altLang="en-US" sz="2400" dirty="0"/>
                  <a:t>一般轿车和轻、中型客货车的变速器通常有</a:t>
                </a:r>
                <a:r>
                  <a:rPr lang="en-US" altLang="zh-CN" sz="2400" dirty="0"/>
                  <a:t>3~6</a:t>
                </a:r>
                <a:r>
                  <a:rPr lang="zh-CN" altLang="en-US" sz="2400" dirty="0"/>
                  <a:t>个前进挡和一个倒挡，每个前进挡对应一个传动比。所谓几挡变速器，是指其前进挡数。前进挡一般为降速挡，传动比</a:t>
                </a:r>
                <a:r>
                  <a:rPr lang="en-US" altLang="zh-CN" sz="2400" dirty="0" err="1"/>
                  <a:t>i</a:t>
                </a:r>
                <a:r>
                  <a:rPr lang="en-US" altLang="zh-CN" sz="2400" dirty="0"/>
                  <a:t>&gt;1</a:t>
                </a:r>
                <a:r>
                  <a:rPr lang="zh-CN" altLang="en-US" sz="2400" dirty="0"/>
                  <a:t>；传动比</a:t>
                </a:r>
                <a:r>
                  <a:rPr lang="en-US" altLang="zh-CN" sz="2400" dirty="0" err="1"/>
                  <a:t>i</a:t>
                </a:r>
                <a:r>
                  <a:rPr lang="en-US" altLang="zh-CN" sz="2400" dirty="0"/>
                  <a:t>=1</a:t>
                </a:r>
                <a:r>
                  <a:rPr lang="zh-CN" altLang="en-US" sz="2400" dirty="0"/>
                  <a:t>的挡位称为直接挡；少数汽车具有超速挡，即</a:t>
                </a:r>
                <a:r>
                  <a:rPr lang="en-US" altLang="zh-CN" sz="2400" dirty="0" err="1"/>
                  <a:t>i</a:t>
                </a:r>
                <a:r>
                  <a:rPr lang="en-US" altLang="zh-CN" sz="2400" dirty="0"/>
                  <a:t>&lt;1</a:t>
                </a:r>
                <a:r>
                  <a:rPr lang="zh-CN" altLang="en-US" sz="2400" dirty="0"/>
                  <a:t>。</a:t>
                </a:r>
                <a:endParaRPr lang="en-US" altLang="zh-CN" sz="2400" dirty="0"/>
              </a:p>
              <a:p>
                <a:pPr indent="576000" algn="just">
                  <a:spcAft>
                    <a:spcPts val="600"/>
                  </a:spcAft>
                </a:pPr>
                <a:r>
                  <a:rPr lang="en-US" altLang="zh-CN" sz="2400" dirty="0">
                    <a:latin typeface="+mn-ea"/>
                  </a:rPr>
                  <a:t>3</a:t>
                </a:r>
                <a:r>
                  <a:rPr lang="zh-CN" altLang="en-US" sz="2400" dirty="0">
                    <a:latin typeface="+mn-ea"/>
                  </a:rPr>
                  <a:t>）反向：通过三个外啮合齿轮传动，或者两对外啮合，一个同轴。</a:t>
                </a:r>
              </a:p>
            </p:txBody>
          </p:sp>
        </mc:Choice>
        <mc:Fallback xmlns="">
          <p:sp>
            <p:nvSpPr>
              <p:cNvPr id="3" name="文本框 2">
                <a:extLst>
                  <a:ext uri="{FF2B5EF4-FFF2-40B4-BE49-F238E27FC236}">
                    <a16:creationId xmlns:a16="http://schemas.microsoft.com/office/drawing/2014/main" id="{4F8A5CBD-FC00-AE5D-4BBA-5B5B2694F92F}"/>
                  </a:ext>
                </a:extLst>
              </p:cNvPr>
              <p:cNvSpPr txBox="1">
                <a:spLocks noRot="1" noChangeAspect="1" noMove="1" noResize="1" noEditPoints="1" noAdjustHandles="1" noChangeArrowheads="1" noChangeShapeType="1" noTextEdit="1"/>
              </p:cNvSpPr>
              <p:nvPr/>
            </p:nvSpPr>
            <p:spPr>
              <a:xfrm>
                <a:off x="1144621" y="554719"/>
                <a:ext cx="9902757" cy="5748561"/>
              </a:xfrm>
              <a:prstGeom prst="rect">
                <a:avLst/>
              </a:prstGeom>
              <a:blipFill>
                <a:blip r:embed="rId2"/>
                <a:stretch>
                  <a:fillRect l="-985" t="-848" r="-4064" b="-148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332437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33C19CF-27BD-D1DB-240E-921BE9D3350C}"/>
              </a:ext>
            </a:extLst>
          </p:cNvPr>
          <p:cNvSpPr txBox="1"/>
          <p:nvPr/>
        </p:nvSpPr>
        <p:spPr>
          <a:xfrm>
            <a:off x="1072294" y="1605424"/>
            <a:ext cx="6018000" cy="3647152"/>
          </a:xfrm>
          <a:prstGeom prst="rect">
            <a:avLst/>
          </a:prstGeom>
          <a:noFill/>
        </p:spPr>
        <p:txBody>
          <a:bodyPr wrap="square" rtlCol="0">
            <a:spAutoFit/>
          </a:bodyPr>
          <a:lstStyle/>
          <a:p>
            <a:pPr indent="576000" algn="just">
              <a:spcAft>
                <a:spcPts val="600"/>
              </a:spcAft>
            </a:pPr>
            <a:r>
              <a:rPr lang="zh-CN" altLang="en-US" sz="2500" b="1" dirty="0">
                <a:latin typeface="+mn-ea"/>
              </a:rPr>
              <a:t>（二）同步器</a:t>
            </a:r>
            <a:endParaRPr lang="en-US" altLang="zh-CN" sz="2500" b="1" dirty="0">
              <a:latin typeface="+mn-ea"/>
            </a:endParaRPr>
          </a:p>
          <a:p>
            <a:pPr indent="576000" algn="just">
              <a:spcAft>
                <a:spcPts val="600"/>
              </a:spcAft>
            </a:pPr>
            <a:r>
              <a:rPr lang="zh-CN" altLang="en-US" sz="2400" dirty="0">
                <a:latin typeface="+mn-ea"/>
              </a:rPr>
              <a:t>变速器中所有前进挡齿轮都是斜齿圆柱齿轮。这种齿轮运行噪声低，齿轮强度高。</a:t>
            </a:r>
            <a:endParaRPr lang="en-US" altLang="zh-CN" sz="2400" dirty="0">
              <a:latin typeface="+mn-ea"/>
            </a:endParaRPr>
          </a:p>
          <a:p>
            <a:pPr indent="576000" algn="just">
              <a:spcAft>
                <a:spcPts val="600"/>
              </a:spcAft>
            </a:pPr>
            <a:r>
              <a:rPr lang="zh-CN" altLang="en-US" sz="2400" dirty="0">
                <a:latin typeface="+mn-ea"/>
              </a:rPr>
              <a:t>当需要使挡位齿轮与轴接合时，同步器啮合套就移动过来并与挡位齿轮旁边的离合齿啮合。这样就把同步器啮合套锁止到挡位齿轮上。</a:t>
            </a:r>
            <a:endParaRPr lang="en-US" altLang="zh-CN" sz="2400" dirty="0">
              <a:latin typeface="+mn-ea"/>
            </a:endParaRPr>
          </a:p>
          <a:p>
            <a:pPr indent="576000" algn="just">
              <a:spcAft>
                <a:spcPts val="600"/>
              </a:spcAft>
            </a:pPr>
            <a:r>
              <a:rPr lang="zh-CN" altLang="en-US" sz="2400" dirty="0">
                <a:latin typeface="+mn-ea"/>
              </a:rPr>
              <a:t>例如，</a:t>
            </a:r>
            <a:r>
              <a:rPr lang="en-US" altLang="zh-CN" sz="2400" dirty="0">
                <a:latin typeface="+mn-ea"/>
              </a:rPr>
              <a:t>1</a:t>
            </a:r>
            <a:r>
              <a:rPr lang="zh-CN" altLang="en-US" sz="2400" dirty="0">
                <a:latin typeface="+mn-ea"/>
              </a:rPr>
              <a:t>、</a:t>
            </a:r>
            <a:r>
              <a:rPr lang="en-US" altLang="zh-CN" sz="2400" dirty="0">
                <a:latin typeface="+mn-ea"/>
              </a:rPr>
              <a:t>2</a:t>
            </a:r>
            <a:r>
              <a:rPr lang="zh-CN" altLang="en-US" sz="2400" dirty="0">
                <a:latin typeface="+mn-ea"/>
              </a:rPr>
              <a:t>同步器表示该同步器控制</a:t>
            </a:r>
            <a:r>
              <a:rPr lang="en-US" altLang="zh-CN" sz="2400" dirty="0">
                <a:latin typeface="+mn-ea"/>
              </a:rPr>
              <a:t>1</a:t>
            </a:r>
            <a:r>
              <a:rPr lang="zh-CN" altLang="en-US" sz="2400" dirty="0">
                <a:latin typeface="+mn-ea"/>
              </a:rPr>
              <a:t>挡和</a:t>
            </a:r>
            <a:r>
              <a:rPr lang="en-US" altLang="zh-CN" sz="2400" dirty="0">
                <a:latin typeface="+mn-ea"/>
              </a:rPr>
              <a:t>2</a:t>
            </a:r>
            <a:r>
              <a:rPr lang="zh-CN" altLang="en-US" sz="2400" dirty="0">
                <a:latin typeface="+mn-ea"/>
              </a:rPr>
              <a:t>挡的挡位齿轮，如图</a:t>
            </a:r>
            <a:r>
              <a:rPr lang="en-US" altLang="zh-CN" sz="2400" dirty="0">
                <a:latin typeface="+mn-ea"/>
              </a:rPr>
              <a:t>4-1-19</a:t>
            </a:r>
            <a:r>
              <a:rPr lang="zh-CN" altLang="en-US" sz="2400" dirty="0">
                <a:latin typeface="+mn-ea"/>
              </a:rPr>
              <a:t>所示。</a:t>
            </a:r>
          </a:p>
        </p:txBody>
      </p:sp>
      <p:pic>
        <p:nvPicPr>
          <p:cNvPr id="5" name="图片 4">
            <a:extLst>
              <a:ext uri="{FF2B5EF4-FFF2-40B4-BE49-F238E27FC236}">
                <a16:creationId xmlns:a16="http://schemas.microsoft.com/office/drawing/2014/main" id="{A1505C22-8FD1-60A3-7E33-87184088C8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70406" y="762955"/>
            <a:ext cx="3549300" cy="5332090"/>
          </a:xfrm>
          <a:prstGeom prst="rect">
            <a:avLst/>
          </a:prstGeom>
        </p:spPr>
      </p:pic>
    </p:spTree>
    <p:extLst>
      <p:ext uri="{BB962C8B-B14F-4D97-AF65-F5344CB8AC3E}">
        <p14:creationId xmlns:p14="http://schemas.microsoft.com/office/powerpoint/2010/main" val="17355494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FF96D6D-E942-CFDA-20B7-DD1F5CB63714}"/>
              </a:ext>
            </a:extLst>
          </p:cNvPr>
          <p:cNvSpPr txBox="1"/>
          <p:nvPr/>
        </p:nvSpPr>
        <p:spPr>
          <a:xfrm>
            <a:off x="840000" y="603114"/>
            <a:ext cx="10512000" cy="2015936"/>
          </a:xfrm>
          <a:prstGeom prst="rect">
            <a:avLst/>
          </a:prstGeom>
          <a:noFill/>
        </p:spPr>
        <p:txBody>
          <a:bodyPr wrap="square" rtlCol="0">
            <a:spAutoFit/>
          </a:bodyPr>
          <a:lstStyle/>
          <a:p>
            <a:pPr indent="576000" algn="just">
              <a:spcAft>
                <a:spcPts val="600"/>
              </a:spcAft>
            </a:pPr>
            <a:r>
              <a:rPr lang="zh-CN" altLang="en-US" sz="2400" dirty="0">
                <a:latin typeface="+mn-ea"/>
              </a:rPr>
              <a:t>同步器的另一个功能是当挡位齿轮未与轴锁定时，使挡位齿轮的转动速度与轴的转动速度一致。如果在同步器啮合套与齿轮的啮合齿啮合前两者的转速不相等，则会造成同步器啮合套和啮合齿损坏，如图</a:t>
            </a:r>
            <a:r>
              <a:rPr lang="en-US" altLang="zh-CN" sz="2400" dirty="0">
                <a:latin typeface="+mn-ea"/>
              </a:rPr>
              <a:t>4-1-20</a:t>
            </a:r>
            <a:r>
              <a:rPr lang="zh-CN" altLang="en-US" sz="2400" dirty="0">
                <a:latin typeface="+mn-ea"/>
              </a:rPr>
              <a:t>所示。</a:t>
            </a:r>
            <a:endParaRPr lang="en-US" altLang="zh-CN" sz="2400" dirty="0">
              <a:latin typeface="+mn-ea"/>
            </a:endParaRPr>
          </a:p>
          <a:p>
            <a:pPr indent="576000" algn="just">
              <a:spcAft>
                <a:spcPts val="600"/>
              </a:spcAft>
            </a:pPr>
            <a:r>
              <a:rPr lang="zh-CN" altLang="en-US" sz="2400" dirty="0">
                <a:latin typeface="+mn-ea"/>
              </a:rPr>
              <a:t>在同步器啮合套和挡位齿轮的转速相等时，同步器锁环才使同步器啮合套的内花键和挡位齿轮啮合齿接合（图</a:t>
            </a:r>
            <a:r>
              <a:rPr lang="en-US" altLang="zh-CN" sz="2400" dirty="0">
                <a:latin typeface="+mn-ea"/>
              </a:rPr>
              <a:t>4-1-21</a:t>
            </a:r>
            <a:r>
              <a:rPr lang="zh-CN" altLang="en-US" sz="2400" dirty="0">
                <a:latin typeface="+mn-ea"/>
              </a:rPr>
              <a:t>）。</a:t>
            </a:r>
          </a:p>
        </p:txBody>
      </p:sp>
      <p:pic>
        <p:nvPicPr>
          <p:cNvPr id="5" name="图片 4">
            <a:extLst>
              <a:ext uri="{FF2B5EF4-FFF2-40B4-BE49-F238E27FC236}">
                <a16:creationId xmlns:a16="http://schemas.microsoft.com/office/drawing/2014/main" id="{7596FA49-B9DF-253C-C163-D4F8C78600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999" y="2834885"/>
            <a:ext cx="4773170" cy="3420000"/>
          </a:xfrm>
          <a:prstGeom prst="rect">
            <a:avLst/>
          </a:prstGeom>
        </p:spPr>
      </p:pic>
      <p:pic>
        <p:nvPicPr>
          <p:cNvPr id="7" name="图片 6">
            <a:extLst>
              <a:ext uri="{FF2B5EF4-FFF2-40B4-BE49-F238E27FC236}">
                <a16:creationId xmlns:a16="http://schemas.microsoft.com/office/drawing/2014/main" id="{E263E6EE-8C64-1F16-6815-F2B179B6A0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8833" y="2834885"/>
            <a:ext cx="4402755" cy="3420000"/>
          </a:xfrm>
          <a:prstGeom prst="rect">
            <a:avLst/>
          </a:prstGeom>
        </p:spPr>
      </p:pic>
    </p:spTree>
    <p:extLst>
      <p:ext uri="{BB962C8B-B14F-4D97-AF65-F5344CB8AC3E}">
        <p14:creationId xmlns:p14="http://schemas.microsoft.com/office/powerpoint/2010/main" val="2686880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C2006-670F-114A-D350-9B0B57C26D28}"/>
            </a:ext>
          </a:extLst>
        </p:cNvPr>
        <p:cNvGrpSpPr/>
        <p:nvPr/>
      </p:nvGrpSpPr>
      <p:grpSpPr>
        <a:xfrm>
          <a:off x="0" y="0"/>
          <a:ext cx="0" cy="0"/>
          <a:chOff x="0" y="0"/>
          <a:chExt cx="0" cy="0"/>
        </a:xfrm>
      </p:grpSpPr>
      <p:sp>
        <p:nvSpPr>
          <p:cNvPr id="1049823" name="文本框 15">
            <a:extLst>
              <a:ext uri="{FF2B5EF4-FFF2-40B4-BE49-F238E27FC236}">
                <a16:creationId xmlns:a16="http://schemas.microsoft.com/office/drawing/2014/main" id="{2B09DEF5-BACE-49C2-10C9-076B40A7BC90}"/>
              </a:ext>
            </a:extLst>
          </p:cNvPr>
          <p:cNvSpPr txBox="1"/>
          <p:nvPr>
            <p:custDataLst>
              <p:tags r:id="rId2"/>
            </p:custDataLst>
          </p:nvPr>
        </p:nvSpPr>
        <p:spPr>
          <a:xfrm>
            <a:off x="1670035" y="1907445"/>
            <a:ext cx="784225" cy="720000"/>
          </a:xfrm>
          <a:prstGeom prst="rect">
            <a:avLst/>
          </a:prstGeom>
          <a:noFill/>
        </p:spPr>
        <p:txBody>
          <a:bodyPr wrap="square" lIns="90000" tIns="46800" rIns="90000" bIns="46800" anchor="ctr">
            <a:spAutoFit/>
            <a:scene3d>
              <a:camera prst="orthographicFront"/>
              <a:lightRig rig="threePt" dir="t"/>
            </a:scene3d>
            <a:sp3d contourW="12700"/>
          </a:bodyPr>
          <a:lstStyle/>
          <a:p>
            <a:pPr algn="r"/>
            <a:r>
              <a:rPr lang="en-US" altLang="zh-CN" sz="4000" dirty="0">
                <a:solidFill>
                  <a:schemeClr val="tx1">
                    <a:lumMod val="85000"/>
                    <a:lumOff val="15000"/>
                  </a:schemeClr>
                </a:solidFill>
                <a:latin typeface="Arial" panose="020B0604020202020204" pitchFamily="34" charset="0"/>
                <a:ea typeface="微软雅黑" panose="020B0503020204020204" pitchFamily="34" charset="-122"/>
              </a:rPr>
              <a:t>01</a:t>
            </a:r>
          </a:p>
        </p:txBody>
      </p:sp>
      <p:sp>
        <p:nvSpPr>
          <p:cNvPr id="1049825" name="文本框 16">
            <a:extLst>
              <a:ext uri="{FF2B5EF4-FFF2-40B4-BE49-F238E27FC236}">
                <a16:creationId xmlns:a16="http://schemas.microsoft.com/office/drawing/2014/main" id="{24E20EFF-A590-DAAD-C59B-375D5E14D3ED}"/>
              </a:ext>
            </a:extLst>
          </p:cNvPr>
          <p:cNvSpPr txBox="1"/>
          <p:nvPr>
            <p:custDataLst>
              <p:tags r:id="rId3"/>
            </p:custDataLst>
          </p:nvPr>
        </p:nvSpPr>
        <p:spPr>
          <a:xfrm>
            <a:off x="2388109" y="1948005"/>
            <a:ext cx="3903407" cy="586957"/>
          </a:xfrm>
          <a:prstGeom prst="rect">
            <a:avLst/>
          </a:prstGeom>
          <a:noFill/>
        </p:spPr>
        <p:txBody>
          <a:bodyPr wrap="square" lIns="90000" tIns="46800" rIns="90000" bIns="46800" anchor="ctr">
            <a:spAutoFit/>
            <a:scene3d>
              <a:camera prst="orthographicFront"/>
              <a:lightRig rig="threePt" dir="t"/>
            </a:scene3d>
            <a:sp3d contourW="12700"/>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rPr>
              <a:t>典型货车的传动系统</a:t>
            </a:r>
          </a:p>
        </p:txBody>
      </p:sp>
      <p:sp>
        <p:nvSpPr>
          <p:cNvPr id="1049829" name="文本框 18">
            <a:extLst>
              <a:ext uri="{FF2B5EF4-FFF2-40B4-BE49-F238E27FC236}">
                <a16:creationId xmlns:a16="http://schemas.microsoft.com/office/drawing/2014/main" id="{822E5F17-FB5F-9995-7895-407722828DC9}"/>
              </a:ext>
            </a:extLst>
          </p:cNvPr>
          <p:cNvSpPr txBox="1"/>
          <p:nvPr>
            <p:custDataLst>
              <p:tags r:id="rId4"/>
            </p:custDataLst>
          </p:nvPr>
        </p:nvSpPr>
        <p:spPr>
          <a:xfrm>
            <a:off x="7102027" y="1954088"/>
            <a:ext cx="3936700" cy="586957"/>
          </a:xfrm>
          <a:prstGeom prst="rect">
            <a:avLst/>
          </a:prstGeom>
          <a:noFill/>
        </p:spPr>
        <p:txBody>
          <a:bodyPr wrap="square" lIns="90000" tIns="46800" rIns="90000" bIns="46800" anchor="ctr">
            <a:spAutoFit/>
            <a:scene3d>
              <a:camera prst="orthographicFront"/>
              <a:lightRig rig="threePt" dir="t"/>
            </a:scene3d>
            <a:sp3d contourW="12700"/>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rPr>
              <a:t>典型轿车的传动系统</a:t>
            </a:r>
          </a:p>
        </p:txBody>
      </p:sp>
      <p:sp>
        <p:nvSpPr>
          <p:cNvPr id="1049831" name="文本框 19">
            <a:extLst>
              <a:ext uri="{FF2B5EF4-FFF2-40B4-BE49-F238E27FC236}">
                <a16:creationId xmlns:a16="http://schemas.microsoft.com/office/drawing/2014/main" id="{ED1006DE-C905-B94F-2700-65993704E72E}"/>
              </a:ext>
            </a:extLst>
          </p:cNvPr>
          <p:cNvSpPr txBox="1"/>
          <p:nvPr>
            <p:custDataLst>
              <p:tags r:id="rId5"/>
            </p:custDataLst>
          </p:nvPr>
        </p:nvSpPr>
        <p:spPr>
          <a:xfrm>
            <a:off x="6354381" y="1908000"/>
            <a:ext cx="784225" cy="710067"/>
          </a:xfrm>
          <a:prstGeom prst="rect">
            <a:avLst/>
          </a:prstGeom>
          <a:noFill/>
        </p:spPr>
        <p:txBody>
          <a:bodyPr wrap="square" lIns="90000" tIns="46800" rIns="90000" bIns="46800" anchor="ctr">
            <a:spAutoFit/>
            <a:scene3d>
              <a:camera prst="orthographicFront"/>
              <a:lightRig rig="threePt" dir="t"/>
            </a:scene3d>
            <a:sp3d contourW="12700"/>
          </a:bodyPr>
          <a:lstStyle/>
          <a:p>
            <a:pPr algn="r"/>
            <a:r>
              <a:rPr lang="en-US" altLang="zh-CN" sz="4000" dirty="0">
                <a:solidFill>
                  <a:schemeClr val="tx1">
                    <a:lumMod val="85000"/>
                    <a:lumOff val="15000"/>
                  </a:schemeClr>
                </a:solidFill>
                <a:latin typeface="Arial" panose="020B0604020202020204" pitchFamily="34" charset="0"/>
                <a:ea typeface="微软雅黑" panose="020B0503020204020204" pitchFamily="34" charset="-122"/>
              </a:rPr>
              <a:t>02</a:t>
            </a:r>
          </a:p>
        </p:txBody>
      </p:sp>
      <p:sp>
        <p:nvSpPr>
          <p:cNvPr id="1049835" name="文本框 21">
            <a:extLst>
              <a:ext uri="{FF2B5EF4-FFF2-40B4-BE49-F238E27FC236}">
                <a16:creationId xmlns:a16="http://schemas.microsoft.com/office/drawing/2014/main" id="{141E429C-C56B-1872-8B3F-28A73C57FBFA}"/>
              </a:ext>
            </a:extLst>
          </p:cNvPr>
          <p:cNvSpPr txBox="1"/>
          <p:nvPr>
            <p:custDataLst>
              <p:tags r:id="rId6"/>
            </p:custDataLst>
          </p:nvPr>
        </p:nvSpPr>
        <p:spPr>
          <a:xfrm>
            <a:off x="2476201" y="3270446"/>
            <a:ext cx="2757280" cy="586957"/>
          </a:xfrm>
          <a:prstGeom prst="rect">
            <a:avLst/>
          </a:prstGeom>
          <a:noFill/>
        </p:spPr>
        <p:txBody>
          <a:bodyPr wrap="square" lIns="90000" tIns="46800" rIns="90000" bIns="46800" anchor="ctr">
            <a:spAutoFit/>
            <a:scene3d>
              <a:camera prst="orthographicFront"/>
              <a:lightRig rig="threePt" dir="t"/>
            </a:scene3d>
            <a:sp3d contourW="12700"/>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rPr>
              <a:t>汽车行驶系统</a:t>
            </a:r>
          </a:p>
        </p:txBody>
      </p:sp>
      <p:sp>
        <p:nvSpPr>
          <p:cNvPr id="1049837" name="文本框 22">
            <a:extLst>
              <a:ext uri="{FF2B5EF4-FFF2-40B4-BE49-F238E27FC236}">
                <a16:creationId xmlns:a16="http://schemas.microsoft.com/office/drawing/2014/main" id="{C7BACDE1-1517-0B12-C458-D745824A9473}"/>
              </a:ext>
            </a:extLst>
          </p:cNvPr>
          <p:cNvSpPr txBox="1"/>
          <p:nvPr>
            <p:custDataLst>
              <p:tags r:id="rId7"/>
            </p:custDataLst>
          </p:nvPr>
        </p:nvSpPr>
        <p:spPr>
          <a:xfrm>
            <a:off x="1691976" y="3203265"/>
            <a:ext cx="784225" cy="720000"/>
          </a:xfrm>
          <a:prstGeom prst="rect">
            <a:avLst/>
          </a:prstGeom>
          <a:noFill/>
        </p:spPr>
        <p:txBody>
          <a:bodyPr wrap="square" lIns="90000" tIns="46800" rIns="90000" bIns="46800" anchor="ctr">
            <a:spAutoFit/>
            <a:scene3d>
              <a:camera prst="orthographicFront"/>
              <a:lightRig rig="threePt" dir="t"/>
            </a:scene3d>
            <a:sp3d contourW="12700"/>
          </a:bodyPr>
          <a:lstStyle/>
          <a:p>
            <a:pPr algn="r"/>
            <a:r>
              <a:rPr lang="en-US" altLang="zh-CN" sz="4000" dirty="0">
                <a:solidFill>
                  <a:schemeClr val="tx1">
                    <a:lumMod val="85000"/>
                    <a:lumOff val="15000"/>
                  </a:schemeClr>
                </a:solidFill>
                <a:latin typeface="Arial" panose="020B0604020202020204" pitchFamily="34" charset="0"/>
                <a:ea typeface="微软雅黑" panose="020B0503020204020204" pitchFamily="34" charset="-122"/>
              </a:rPr>
              <a:t>03</a:t>
            </a:r>
          </a:p>
        </p:txBody>
      </p:sp>
      <p:sp>
        <p:nvSpPr>
          <p:cNvPr id="1049841" name="文本框 24">
            <a:extLst>
              <a:ext uri="{FF2B5EF4-FFF2-40B4-BE49-F238E27FC236}">
                <a16:creationId xmlns:a16="http://schemas.microsoft.com/office/drawing/2014/main" id="{0EE05F6D-E9C2-9E2C-60A8-E1D963437123}"/>
              </a:ext>
            </a:extLst>
          </p:cNvPr>
          <p:cNvSpPr txBox="1"/>
          <p:nvPr>
            <p:custDataLst>
              <p:tags r:id="rId8"/>
            </p:custDataLst>
          </p:nvPr>
        </p:nvSpPr>
        <p:spPr>
          <a:xfrm>
            <a:off x="7138606" y="3297072"/>
            <a:ext cx="3094892" cy="586957"/>
          </a:xfrm>
          <a:prstGeom prst="rect">
            <a:avLst/>
          </a:prstGeom>
          <a:noFill/>
        </p:spPr>
        <p:txBody>
          <a:bodyPr wrap="square" lIns="90000" tIns="46800" rIns="90000" bIns="46800" anchor="ctr">
            <a:spAutoFit/>
            <a:scene3d>
              <a:camera prst="orthographicFront"/>
              <a:lightRig rig="threePt" dir="t"/>
            </a:scene3d>
            <a:sp3d contourW="12700"/>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rPr>
              <a:t>汽车转向系统</a:t>
            </a:r>
          </a:p>
        </p:txBody>
      </p:sp>
      <p:sp>
        <p:nvSpPr>
          <p:cNvPr id="1049843" name="文本框 25">
            <a:extLst>
              <a:ext uri="{FF2B5EF4-FFF2-40B4-BE49-F238E27FC236}">
                <a16:creationId xmlns:a16="http://schemas.microsoft.com/office/drawing/2014/main" id="{6F5128AA-926C-FBD0-0980-B26CEF031626}"/>
              </a:ext>
            </a:extLst>
          </p:cNvPr>
          <p:cNvSpPr txBox="1"/>
          <p:nvPr>
            <p:custDataLst>
              <p:tags r:id="rId9"/>
            </p:custDataLst>
          </p:nvPr>
        </p:nvSpPr>
        <p:spPr>
          <a:xfrm>
            <a:off x="6354381" y="3235518"/>
            <a:ext cx="784225" cy="710067"/>
          </a:xfrm>
          <a:prstGeom prst="rect">
            <a:avLst/>
          </a:prstGeom>
          <a:noFill/>
        </p:spPr>
        <p:txBody>
          <a:bodyPr wrap="square" lIns="90000" tIns="46800" rIns="90000" bIns="46800" anchor="ctr">
            <a:spAutoFit/>
            <a:scene3d>
              <a:camera prst="orthographicFront"/>
              <a:lightRig rig="threePt" dir="t"/>
            </a:scene3d>
            <a:sp3d contourW="12700"/>
          </a:bodyPr>
          <a:lstStyle/>
          <a:p>
            <a:pPr algn="r"/>
            <a:r>
              <a:rPr lang="en-US" altLang="zh-CN" sz="4000" dirty="0">
                <a:solidFill>
                  <a:schemeClr val="tx1">
                    <a:lumMod val="85000"/>
                    <a:lumOff val="15000"/>
                  </a:schemeClr>
                </a:solidFill>
                <a:latin typeface="Arial" panose="020B0604020202020204" pitchFamily="34" charset="0"/>
                <a:ea typeface="微软雅黑" panose="020B0503020204020204" pitchFamily="34" charset="-122"/>
              </a:rPr>
              <a:t>04</a:t>
            </a:r>
          </a:p>
        </p:txBody>
      </p:sp>
      <p:sp>
        <p:nvSpPr>
          <p:cNvPr id="1049847" name="文本框 8">
            <a:extLst>
              <a:ext uri="{FF2B5EF4-FFF2-40B4-BE49-F238E27FC236}">
                <a16:creationId xmlns:a16="http://schemas.microsoft.com/office/drawing/2014/main" id="{5FA5C573-0FAE-E2FB-F761-05AE0536F19D}"/>
              </a:ext>
            </a:extLst>
          </p:cNvPr>
          <p:cNvSpPr txBox="1"/>
          <p:nvPr>
            <p:custDataLst>
              <p:tags r:id="rId10"/>
            </p:custDataLst>
          </p:nvPr>
        </p:nvSpPr>
        <p:spPr>
          <a:xfrm>
            <a:off x="4985379" y="509121"/>
            <a:ext cx="2004695" cy="829945"/>
          </a:xfrm>
          <a:prstGeom prst="rect">
            <a:avLst/>
          </a:prstGeom>
          <a:noFill/>
        </p:spPr>
        <p:txBody>
          <a:bodyPr vert="horz" wrap="square" lIns="90000" tIns="46800" rIns="90000" bIns="46800" rtlCol="0">
            <a:spAutoFit/>
          </a:bodyPr>
          <a:lstStyle/>
          <a:p>
            <a:pPr algn="dist"/>
            <a:r>
              <a:rPr lang="zh-CN" altLang="en-US" sz="4800" dirty="0">
                <a:solidFill>
                  <a:schemeClr val="tx1">
                    <a:lumMod val="85000"/>
                    <a:lumOff val="15000"/>
                  </a:schemeClr>
                </a:solidFill>
                <a:latin typeface="Arial" panose="020B0604020202020204" pitchFamily="34" charset="0"/>
                <a:ea typeface="汉仪旗黑-85S" panose="00020600040101010101" pitchFamily="18" charset="-122"/>
              </a:rPr>
              <a:t>目录</a:t>
            </a:r>
          </a:p>
        </p:txBody>
      </p:sp>
      <p:sp>
        <p:nvSpPr>
          <p:cNvPr id="1049849" name="文本框 37">
            <a:extLst>
              <a:ext uri="{FF2B5EF4-FFF2-40B4-BE49-F238E27FC236}">
                <a16:creationId xmlns:a16="http://schemas.microsoft.com/office/drawing/2014/main" id="{C35BF1EB-F30C-0AE3-6621-AC4109C1FFD5}"/>
              </a:ext>
            </a:extLst>
          </p:cNvPr>
          <p:cNvSpPr txBox="1"/>
          <p:nvPr>
            <p:custDataLst>
              <p:tags r:id="rId11"/>
            </p:custDataLst>
          </p:nvPr>
        </p:nvSpPr>
        <p:spPr>
          <a:xfrm>
            <a:off x="5048244" y="1262866"/>
            <a:ext cx="1878965" cy="368300"/>
          </a:xfrm>
          <a:prstGeom prst="rect">
            <a:avLst/>
          </a:prstGeom>
          <a:noFill/>
        </p:spPr>
        <p:txBody>
          <a:bodyPr wrap="square" lIns="90000" tIns="46800" rIns="90000" bIns="46800" rtlCol="0" anchor="ctr">
            <a:spAutoFit/>
          </a:bodyPr>
          <a:lstStyle/>
          <a:p>
            <a:pPr algn="dist"/>
            <a:r>
              <a:rPr lang="en-US" altLang="zh-CN">
                <a:solidFill>
                  <a:schemeClr val="tx1">
                    <a:lumMod val="85000"/>
                    <a:lumOff val="15000"/>
                  </a:schemeClr>
                </a:solidFill>
                <a:latin typeface="Arial" panose="020B0604020202020204" pitchFamily="34" charset="0"/>
                <a:ea typeface="微软雅黑" panose="020B0503020204020204" pitchFamily="34" charset="-122"/>
              </a:rPr>
              <a:t>Contents</a:t>
            </a:r>
          </a:p>
        </p:txBody>
      </p:sp>
      <p:sp>
        <p:nvSpPr>
          <p:cNvPr id="1049851" name="文本框 27">
            <a:extLst>
              <a:ext uri="{FF2B5EF4-FFF2-40B4-BE49-F238E27FC236}">
                <a16:creationId xmlns:a16="http://schemas.microsoft.com/office/drawing/2014/main" id="{C19B59C8-2273-B806-B57A-F4E22853849F}"/>
              </a:ext>
            </a:extLst>
          </p:cNvPr>
          <p:cNvSpPr txBox="1"/>
          <p:nvPr>
            <p:custDataLst>
              <p:tags r:id="rId12"/>
            </p:custDataLst>
          </p:nvPr>
        </p:nvSpPr>
        <p:spPr>
          <a:xfrm>
            <a:off x="2454259" y="4566447"/>
            <a:ext cx="3900121" cy="586957"/>
          </a:xfrm>
          <a:prstGeom prst="rect">
            <a:avLst/>
          </a:prstGeom>
          <a:noFill/>
        </p:spPr>
        <p:txBody>
          <a:bodyPr wrap="square" lIns="90000" tIns="46800" rIns="90000" bIns="46800" anchor="ctr">
            <a:spAutoFit/>
            <a:scene3d>
              <a:camera prst="orthographicFront"/>
              <a:lightRig rig="threePt" dir="t"/>
            </a:scene3d>
            <a:sp3d contourW="12700"/>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rPr>
              <a:t>汽车制动系统</a:t>
            </a:r>
          </a:p>
        </p:txBody>
      </p:sp>
      <p:sp>
        <p:nvSpPr>
          <p:cNvPr id="1049853" name="文本框 28">
            <a:extLst>
              <a:ext uri="{FF2B5EF4-FFF2-40B4-BE49-F238E27FC236}">
                <a16:creationId xmlns:a16="http://schemas.microsoft.com/office/drawing/2014/main" id="{1042C5D0-18D5-A45C-29C6-9A5C51500891}"/>
              </a:ext>
            </a:extLst>
          </p:cNvPr>
          <p:cNvSpPr txBox="1"/>
          <p:nvPr>
            <p:custDataLst>
              <p:tags r:id="rId13"/>
            </p:custDataLst>
          </p:nvPr>
        </p:nvSpPr>
        <p:spPr>
          <a:xfrm>
            <a:off x="1691976" y="4499925"/>
            <a:ext cx="784225" cy="720000"/>
          </a:xfrm>
          <a:prstGeom prst="rect">
            <a:avLst/>
          </a:prstGeom>
          <a:noFill/>
        </p:spPr>
        <p:txBody>
          <a:bodyPr wrap="square" lIns="90000" tIns="46800" rIns="90000" bIns="46800" anchor="ctr">
            <a:spAutoFit/>
            <a:scene3d>
              <a:camera prst="orthographicFront"/>
              <a:lightRig rig="threePt" dir="t"/>
            </a:scene3d>
            <a:sp3d contourW="12700"/>
          </a:bodyPr>
          <a:lstStyle/>
          <a:p>
            <a:pPr algn="r"/>
            <a:r>
              <a:rPr lang="en-US" altLang="zh-CN" sz="4000" dirty="0">
                <a:solidFill>
                  <a:schemeClr val="tx1">
                    <a:lumMod val="85000"/>
                    <a:lumOff val="15000"/>
                  </a:schemeClr>
                </a:solidFill>
                <a:latin typeface="Arial" panose="020B0604020202020204" pitchFamily="34" charset="0"/>
                <a:ea typeface="微软雅黑" panose="020B0503020204020204" pitchFamily="34" charset="-122"/>
              </a:rPr>
              <a:t>05</a:t>
            </a:r>
          </a:p>
        </p:txBody>
      </p:sp>
    </p:spTree>
    <p:custDataLst>
      <p:tags r:id="rId1"/>
    </p:custDataLst>
    <p:extLst>
      <p:ext uri="{BB962C8B-B14F-4D97-AF65-F5344CB8AC3E}">
        <p14:creationId xmlns:p14="http://schemas.microsoft.com/office/powerpoint/2010/main" val="26688417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50DA90A-ACAC-3876-234C-A43D5C406F99}"/>
              </a:ext>
            </a:extLst>
          </p:cNvPr>
          <p:cNvSpPr txBox="1"/>
          <p:nvPr/>
        </p:nvSpPr>
        <p:spPr>
          <a:xfrm>
            <a:off x="840000" y="768484"/>
            <a:ext cx="10512000" cy="1569660"/>
          </a:xfrm>
          <a:prstGeom prst="rect">
            <a:avLst/>
          </a:prstGeom>
          <a:noFill/>
        </p:spPr>
        <p:txBody>
          <a:bodyPr wrap="square" rtlCol="0">
            <a:spAutoFit/>
          </a:bodyPr>
          <a:lstStyle/>
          <a:p>
            <a:pPr indent="576000" algn="just">
              <a:spcAft>
                <a:spcPts val="600"/>
              </a:spcAft>
            </a:pPr>
            <a:r>
              <a:rPr lang="zh-CN" altLang="en-US" sz="2400" dirty="0">
                <a:latin typeface="+mn-ea"/>
              </a:rPr>
              <a:t>当同步器锁环（与同步器连接）与挡位齿轮的啮合齿排列成一条直线时，同步器啮合套滑动到挡位齿轮啮合齿的上方将挡位齿轮与轴锁止在一起。当上述情况发生时，被挤压的同步器滑块就移入同步器啮合套内表面的凹槽内，帮助同步器啮合套定位。如图</a:t>
            </a:r>
            <a:r>
              <a:rPr lang="en-US" altLang="zh-CN" sz="2400" dirty="0">
                <a:latin typeface="+mn-ea"/>
              </a:rPr>
              <a:t>4-1-22</a:t>
            </a:r>
            <a:r>
              <a:rPr lang="zh-CN" altLang="en-US" sz="2400" dirty="0">
                <a:latin typeface="+mn-ea"/>
              </a:rPr>
              <a:t>所示为三相同步器。</a:t>
            </a:r>
          </a:p>
        </p:txBody>
      </p:sp>
      <p:pic>
        <p:nvPicPr>
          <p:cNvPr id="5" name="图片 4">
            <a:extLst>
              <a:ext uri="{FF2B5EF4-FFF2-40B4-BE49-F238E27FC236}">
                <a16:creationId xmlns:a16="http://schemas.microsoft.com/office/drawing/2014/main" id="{394CE4B5-AA0D-5737-5ED1-A9A5BAD014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2354" y="2550451"/>
            <a:ext cx="5447291" cy="3938811"/>
          </a:xfrm>
          <a:prstGeom prst="rect">
            <a:avLst/>
          </a:prstGeom>
        </p:spPr>
      </p:pic>
    </p:spTree>
    <p:extLst>
      <p:ext uri="{BB962C8B-B14F-4D97-AF65-F5344CB8AC3E}">
        <p14:creationId xmlns:p14="http://schemas.microsoft.com/office/powerpoint/2010/main" val="17696189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58130EF-E791-C7AE-1EF5-A3CDB0E61A2A}"/>
              </a:ext>
            </a:extLst>
          </p:cNvPr>
          <p:cNvSpPr txBox="1"/>
          <p:nvPr/>
        </p:nvSpPr>
        <p:spPr>
          <a:xfrm>
            <a:off x="840000" y="447472"/>
            <a:ext cx="10512000" cy="1661993"/>
          </a:xfrm>
          <a:prstGeom prst="rect">
            <a:avLst/>
          </a:prstGeom>
          <a:noFill/>
        </p:spPr>
        <p:txBody>
          <a:bodyPr wrap="square" rtlCol="0">
            <a:spAutoFit/>
          </a:bodyPr>
          <a:lstStyle/>
          <a:p>
            <a:pPr indent="576000" algn="just">
              <a:spcAft>
                <a:spcPts val="600"/>
              </a:spcAft>
            </a:pPr>
            <a:r>
              <a:rPr lang="zh-CN" altLang="en-US" sz="2500" b="1" dirty="0">
                <a:latin typeface="+mn-ea"/>
              </a:rPr>
              <a:t>（三）典型三轴式变速器</a:t>
            </a:r>
            <a:endParaRPr lang="en-US" altLang="zh-CN" sz="2500" b="1" dirty="0">
              <a:latin typeface="+mn-ea"/>
            </a:endParaRPr>
          </a:p>
          <a:p>
            <a:pPr indent="576000" algn="just">
              <a:spcAft>
                <a:spcPts val="600"/>
              </a:spcAft>
            </a:pPr>
            <a:r>
              <a:rPr lang="zh-CN" altLang="en-US" sz="2400" dirty="0">
                <a:latin typeface="+mn-ea"/>
              </a:rPr>
              <a:t>三轴式变速器广泛用于发动机前置、后轮驱动的汽车上，特点是传动比的范围大，具有直接挡，使传动效率提高。下面以江铃汽车</a:t>
            </a:r>
            <a:r>
              <a:rPr lang="en-US" altLang="zh-CN" sz="2400" dirty="0">
                <a:latin typeface="+mn-ea"/>
              </a:rPr>
              <a:t>MT-75</a:t>
            </a:r>
            <a:r>
              <a:rPr lang="zh-CN" altLang="en-US" sz="2400" dirty="0">
                <a:latin typeface="+mn-ea"/>
              </a:rPr>
              <a:t>手动变速为例分析变速器的各挡动力传递路线，即变速器的动力流，如图</a:t>
            </a:r>
            <a:r>
              <a:rPr lang="en-US" altLang="zh-CN" sz="2400" dirty="0">
                <a:latin typeface="+mn-ea"/>
              </a:rPr>
              <a:t>4-1-23</a:t>
            </a:r>
            <a:r>
              <a:rPr lang="zh-CN" altLang="en-US" sz="2400" dirty="0">
                <a:latin typeface="+mn-ea"/>
              </a:rPr>
              <a:t>所示。</a:t>
            </a:r>
          </a:p>
        </p:txBody>
      </p:sp>
      <p:pic>
        <p:nvPicPr>
          <p:cNvPr id="5" name="图片 4">
            <a:extLst>
              <a:ext uri="{FF2B5EF4-FFF2-40B4-BE49-F238E27FC236}">
                <a16:creationId xmlns:a16="http://schemas.microsoft.com/office/drawing/2014/main" id="{1F711C34-B5D4-3CAD-DE05-1A3CE04C15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8339" y="2109465"/>
            <a:ext cx="4855321" cy="4578752"/>
          </a:xfrm>
          <a:prstGeom prst="rect">
            <a:avLst/>
          </a:prstGeom>
        </p:spPr>
      </p:pic>
    </p:spTree>
    <p:extLst>
      <p:ext uri="{BB962C8B-B14F-4D97-AF65-F5344CB8AC3E}">
        <p14:creationId xmlns:p14="http://schemas.microsoft.com/office/powerpoint/2010/main" val="6824694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A7C8D43-05A9-7944-32D8-A976179D876B}"/>
              </a:ext>
            </a:extLst>
          </p:cNvPr>
          <p:cNvSpPr txBox="1"/>
          <p:nvPr/>
        </p:nvSpPr>
        <p:spPr>
          <a:xfrm>
            <a:off x="840000" y="680937"/>
            <a:ext cx="10512000" cy="1646605"/>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空挡的动力流</a:t>
            </a:r>
            <a:endParaRPr lang="en-US" altLang="zh-CN" sz="2400" b="1" dirty="0">
              <a:latin typeface="+mn-ea"/>
            </a:endParaRPr>
          </a:p>
          <a:p>
            <a:pPr indent="576000" algn="just">
              <a:spcAft>
                <a:spcPts val="600"/>
              </a:spcAft>
            </a:pPr>
            <a:r>
              <a:rPr lang="zh-CN" altLang="en-US" sz="2400" dirty="0">
                <a:latin typeface="+mn-ea"/>
              </a:rPr>
              <a:t>输入轴驱动中间轴，中间轴驱动输出轴上的各个挡位齿轮。所有同步器都位于中间位置（处于分离状态），无齿轮驱动输出轴。由于输出轴未与输入轴接合，所以没有动力传递（图</a:t>
            </a:r>
            <a:r>
              <a:rPr lang="en-US" altLang="zh-CN" sz="2400" dirty="0">
                <a:latin typeface="+mn-ea"/>
              </a:rPr>
              <a:t>4-1-24</a:t>
            </a:r>
            <a:r>
              <a:rPr lang="zh-CN" altLang="en-US" sz="2400" dirty="0">
                <a:latin typeface="+mn-ea"/>
              </a:rPr>
              <a:t>）。</a:t>
            </a:r>
          </a:p>
        </p:txBody>
      </p:sp>
      <p:pic>
        <p:nvPicPr>
          <p:cNvPr id="5" name="图片 4">
            <a:extLst>
              <a:ext uri="{FF2B5EF4-FFF2-40B4-BE49-F238E27FC236}">
                <a16:creationId xmlns:a16="http://schemas.microsoft.com/office/drawing/2014/main" id="{49FC91F6-0B42-2642-1F1A-A08C551BCD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7908" y="2647978"/>
            <a:ext cx="5516183" cy="3529085"/>
          </a:xfrm>
          <a:prstGeom prst="rect">
            <a:avLst/>
          </a:prstGeom>
        </p:spPr>
      </p:pic>
    </p:spTree>
    <p:extLst>
      <p:ext uri="{BB962C8B-B14F-4D97-AF65-F5344CB8AC3E}">
        <p14:creationId xmlns:p14="http://schemas.microsoft.com/office/powerpoint/2010/main" val="37876079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B0011C2-3C72-E10B-EE70-62B41CD10BDD}"/>
              </a:ext>
            </a:extLst>
          </p:cNvPr>
          <p:cNvSpPr txBox="1"/>
          <p:nvPr/>
        </p:nvSpPr>
        <p:spPr>
          <a:xfrm>
            <a:off x="840000" y="680936"/>
            <a:ext cx="10512000" cy="1646605"/>
          </a:xfrm>
          <a:prstGeom prst="rect">
            <a:avLst/>
          </a:prstGeom>
          <a:noFill/>
        </p:spPr>
        <p:txBody>
          <a:bodyPr wrap="square" rtlCol="0">
            <a:spAutoFit/>
          </a:bodyPr>
          <a:lstStyle/>
          <a:p>
            <a:pPr indent="576000" algn="just">
              <a:spcAft>
                <a:spcPts val="600"/>
              </a:spcAft>
            </a:pPr>
            <a:r>
              <a:rPr lang="en-US" altLang="zh-CN" sz="2400" b="1" dirty="0">
                <a:latin typeface="+mn-ea"/>
              </a:rPr>
              <a:t>2.1</a:t>
            </a:r>
            <a:r>
              <a:rPr lang="zh-CN" altLang="en-US" sz="2400" b="1" dirty="0">
                <a:latin typeface="+mn-ea"/>
              </a:rPr>
              <a:t>挡动力流</a:t>
            </a:r>
            <a:endParaRPr lang="en-US" altLang="zh-CN" sz="2400" b="1" dirty="0">
              <a:latin typeface="+mn-ea"/>
            </a:endParaRPr>
          </a:p>
          <a:p>
            <a:pPr indent="576000" algn="just">
              <a:spcAft>
                <a:spcPts val="600"/>
              </a:spcAft>
            </a:pPr>
            <a:r>
              <a:rPr lang="zh-CN" altLang="en-US" sz="2400" dirty="0">
                <a:latin typeface="+mn-ea"/>
              </a:rPr>
              <a:t>输入轴驱动中间轴。</a:t>
            </a:r>
            <a:r>
              <a:rPr lang="en-US" altLang="zh-CN" sz="2400" dirty="0">
                <a:latin typeface="+mn-ea"/>
              </a:rPr>
              <a:t>1</a:t>
            </a:r>
            <a:r>
              <a:rPr lang="zh-CN" altLang="en-US" sz="2400" dirty="0">
                <a:latin typeface="+mn-ea"/>
              </a:rPr>
              <a:t>、</a:t>
            </a:r>
            <a:r>
              <a:rPr lang="en-US" altLang="zh-CN" sz="2400" dirty="0">
                <a:latin typeface="+mn-ea"/>
              </a:rPr>
              <a:t>2</a:t>
            </a:r>
            <a:r>
              <a:rPr lang="zh-CN" altLang="en-US" sz="2400" dirty="0">
                <a:latin typeface="+mn-ea"/>
              </a:rPr>
              <a:t>挡同步器套向右移动，将</a:t>
            </a:r>
            <a:r>
              <a:rPr lang="en-US" altLang="zh-CN" sz="2400" dirty="0">
                <a:latin typeface="+mn-ea"/>
              </a:rPr>
              <a:t>1</a:t>
            </a:r>
            <a:r>
              <a:rPr lang="zh-CN" altLang="en-US" sz="2400" dirty="0">
                <a:latin typeface="+mn-ea"/>
              </a:rPr>
              <a:t>挡挡位齿轮锁止在输出轴上。中间轴上的</a:t>
            </a:r>
            <a:r>
              <a:rPr lang="en-US" altLang="zh-CN" sz="2400" dirty="0">
                <a:latin typeface="+mn-ea"/>
              </a:rPr>
              <a:t>1</a:t>
            </a:r>
            <a:r>
              <a:rPr lang="zh-CN" altLang="en-US" sz="2400" dirty="0">
                <a:latin typeface="+mn-ea"/>
              </a:rPr>
              <a:t>挡齿轮以减速速比驱动输出轴上的</a:t>
            </a:r>
            <a:r>
              <a:rPr lang="en-US" altLang="zh-CN" sz="2400" dirty="0">
                <a:latin typeface="+mn-ea"/>
              </a:rPr>
              <a:t>1</a:t>
            </a:r>
            <a:r>
              <a:rPr lang="zh-CN" altLang="en-US" sz="2400" dirty="0">
                <a:latin typeface="+mn-ea"/>
              </a:rPr>
              <a:t>挡挡位齿轮（图</a:t>
            </a:r>
            <a:r>
              <a:rPr lang="en-US" altLang="zh-CN" sz="2400" dirty="0">
                <a:latin typeface="+mn-ea"/>
              </a:rPr>
              <a:t>4-1-25</a:t>
            </a:r>
            <a:r>
              <a:rPr lang="zh-CN" altLang="en-US" sz="2400" dirty="0">
                <a:latin typeface="+mn-ea"/>
              </a:rPr>
              <a:t>、图</a:t>
            </a:r>
            <a:r>
              <a:rPr lang="en-US" altLang="zh-CN" sz="2400" dirty="0">
                <a:latin typeface="+mn-ea"/>
              </a:rPr>
              <a:t>4-1-26</a:t>
            </a:r>
            <a:r>
              <a:rPr lang="zh-CN" altLang="en-US" sz="2400" dirty="0">
                <a:latin typeface="+mn-ea"/>
              </a:rPr>
              <a:t>）。</a:t>
            </a:r>
          </a:p>
        </p:txBody>
      </p:sp>
      <p:pic>
        <p:nvPicPr>
          <p:cNvPr id="5" name="图片 4">
            <a:extLst>
              <a:ext uri="{FF2B5EF4-FFF2-40B4-BE49-F238E27FC236}">
                <a16:creationId xmlns:a16="http://schemas.microsoft.com/office/drawing/2014/main" id="{8EA7D888-E7C1-53D7-3104-D81305CDC4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723042"/>
            <a:ext cx="5769787" cy="3454022"/>
          </a:xfrm>
          <a:prstGeom prst="rect">
            <a:avLst/>
          </a:prstGeom>
        </p:spPr>
      </p:pic>
      <p:pic>
        <p:nvPicPr>
          <p:cNvPr id="7" name="图片 6">
            <a:extLst>
              <a:ext uri="{FF2B5EF4-FFF2-40B4-BE49-F238E27FC236}">
                <a16:creationId xmlns:a16="http://schemas.microsoft.com/office/drawing/2014/main" id="{13894C30-ABC2-84FC-E7D1-CAF582C9EC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37714" y="2910397"/>
            <a:ext cx="3714286" cy="3266667"/>
          </a:xfrm>
          <a:prstGeom prst="rect">
            <a:avLst/>
          </a:prstGeom>
        </p:spPr>
      </p:pic>
    </p:spTree>
    <p:extLst>
      <p:ext uri="{BB962C8B-B14F-4D97-AF65-F5344CB8AC3E}">
        <p14:creationId xmlns:p14="http://schemas.microsoft.com/office/powerpoint/2010/main" val="3630003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1F296FF-119B-3361-30B0-FE25F04F60E9}"/>
              </a:ext>
            </a:extLst>
          </p:cNvPr>
          <p:cNvSpPr txBox="1"/>
          <p:nvPr/>
        </p:nvSpPr>
        <p:spPr>
          <a:xfrm>
            <a:off x="839999" y="699500"/>
            <a:ext cx="10512000" cy="1646605"/>
          </a:xfrm>
          <a:prstGeom prst="rect">
            <a:avLst/>
          </a:prstGeom>
          <a:noFill/>
        </p:spPr>
        <p:txBody>
          <a:bodyPr wrap="square" rtlCol="0">
            <a:spAutoFit/>
          </a:bodyPr>
          <a:lstStyle/>
          <a:p>
            <a:pPr indent="576000" algn="just">
              <a:spcAft>
                <a:spcPts val="600"/>
              </a:spcAft>
            </a:pPr>
            <a:r>
              <a:rPr lang="en-US" altLang="zh-CN" sz="2400" b="1" dirty="0">
                <a:latin typeface="+mn-ea"/>
              </a:rPr>
              <a:t>3.2</a:t>
            </a:r>
            <a:r>
              <a:rPr lang="zh-CN" altLang="en-US" sz="2400" b="1" dirty="0">
                <a:latin typeface="+mn-ea"/>
              </a:rPr>
              <a:t>挡动力流</a:t>
            </a:r>
            <a:endParaRPr lang="en-US" altLang="zh-CN" sz="2400" b="1" dirty="0">
              <a:latin typeface="+mn-ea"/>
            </a:endParaRPr>
          </a:p>
          <a:p>
            <a:pPr indent="576000" algn="just">
              <a:spcAft>
                <a:spcPts val="600"/>
              </a:spcAft>
            </a:pPr>
            <a:r>
              <a:rPr lang="zh-CN" altLang="en-US" sz="2400" dirty="0">
                <a:latin typeface="+mn-ea"/>
              </a:rPr>
              <a:t>输入轴驱动中间轴。</a:t>
            </a:r>
            <a:r>
              <a:rPr lang="en-US" altLang="zh-CN" sz="2400" dirty="0">
                <a:latin typeface="+mn-ea"/>
              </a:rPr>
              <a:t>1</a:t>
            </a:r>
            <a:r>
              <a:rPr lang="zh-CN" altLang="en-US" sz="2400" dirty="0">
                <a:latin typeface="+mn-ea"/>
              </a:rPr>
              <a:t>、</a:t>
            </a:r>
            <a:r>
              <a:rPr lang="en-US" altLang="zh-CN" sz="2400" dirty="0">
                <a:latin typeface="+mn-ea"/>
              </a:rPr>
              <a:t>2</a:t>
            </a:r>
            <a:r>
              <a:rPr lang="zh-CN" altLang="en-US" sz="2400" dirty="0">
                <a:latin typeface="+mn-ea"/>
              </a:rPr>
              <a:t>挡同步器套向左移动，将</a:t>
            </a:r>
            <a:r>
              <a:rPr lang="en-US" altLang="zh-CN" sz="2400" dirty="0">
                <a:latin typeface="+mn-ea"/>
              </a:rPr>
              <a:t>2</a:t>
            </a:r>
            <a:r>
              <a:rPr lang="zh-CN" altLang="en-US" sz="2400" dirty="0">
                <a:latin typeface="+mn-ea"/>
              </a:rPr>
              <a:t>挡挡位齿轮锁止到输出轴上。中间轴上的</a:t>
            </a:r>
            <a:r>
              <a:rPr lang="en-US" altLang="zh-CN" sz="2400" dirty="0">
                <a:latin typeface="+mn-ea"/>
              </a:rPr>
              <a:t>2</a:t>
            </a:r>
            <a:r>
              <a:rPr lang="zh-CN" altLang="en-US" sz="2400" dirty="0">
                <a:latin typeface="+mn-ea"/>
              </a:rPr>
              <a:t>挡齿轮以减速速比驱动输出轴上的</a:t>
            </a:r>
            <a:r>
              <a:rPr lang="en-US" altLang="zh-CN" sz="2400" dirty="0">
                <a:latin typeface="+mn-ea"/>
              </a:rPr>
              <a:t>2</a:t>
            </a:r>
            <a:r>
              <a:rPr lang="zh-CN" altLang="en-US" sz="2400" dirty="0">
                <a:latin typeface="+mn-ea"/>
              </a:rPr>
              <a:t>挡挡位齿轮（图</a:t>
            </a:r>
            <a:r>
              <a:rPr lang="en-US" altLang="zh-CN" sz="2400" dirty="0">
                <a:latin typeface="+mn-ea"/>
              </a:rPr>
              <a:t>4-1-27</a:t>
            </a:r>
            <a:r>
              <a:rPr lang="zh-CN" altLang="en-US" sz="2400" dirty="0">
                <a:latin typeface="+mn-ea"/>
              </a:rPr>
              <a:t>）。</a:t>
            </a:r>
          </a:p>
        </p:txBody>
      </p:sp>
      <p:pic>
        <p:nvPicPr>
          <p:cNvPr id="5" name="图片 4">
            <a:extLst>
              <a:ext uri="{FF2B5EF4-FFF2-40B4-BE49-F238E27FC236}">
                <a16:creationId xmlns:a16="http://schemas.microsoft.com/office/drawing/2014/main" id="{569A0858-7D2E-094B-11CC-0F22DF5724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5046" y="2606119"/>
            <a:ext cx="6761905" cy="3552381"/>
          </a:xfrm>
          <a:prstGeom prst="rect">
            <a:avLst/>
          </a:prstGeom>
        </p:spPr>
      </p:pic>
    </p:spTree>
    <p:extLst>
      <p:ext uri="{BB962C8B-B14F-4D97-AF65-F5344CB8AC3E}">
        <p14:creationId xmlns:p14="http://schemas.microsoft.com/office/powerpoint/2010/main" val="36228643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1E64F42-DA73-E670-11F6-B8E0AFB269B5}"/>
              </a:ext>
            </a:extLst>
          </p:cNvPr>
          <p:cNvSpPr txBox="1"/>
          <p:nvPr/>
        </p:nvSpPr>
        <p:spPr>
          <a:xfrm>
            <a:off x="839999" y="634259"/>
            <a:ext cx="10512000" cy="1646605"/>
          </a:xfrm>
          <a:prstGeom prst="rect">
            <a:avLst/>
          </a:prstGeom>
          <a:noFill/>
        </p:spPr>
        <p:txBody>
          <a:bodyPr wrap="square" rtlCol="0">
            <a:spAutoFit/>
          </a:bodyPr>
          <a:lstStyle/>
          <a:p>
            <a:pPr indent="576000" algn="just">
              <a:spcAft>
                <a:spcPts val="600"/>
              </a:spcAft>
            </a:pPr>
            <a:r>
              <a:rPr lang="en-US" altLang="zh-CN" sz="2400" b="1" dirty="0">
                <a:latin typeface="+mn-ea"/>
              </a:rPr>
              <a:t>4.3</a:t>
            </a:r>
            <a:r>
              <a:rPr lang="zh-CN" altLang="en-US" sz="2400" b="1" dirty="0">
                <a:latin typeface="+mn-ea"/>
              </a:rPr>
              <a:t>挡动力流</a:t>
            </a:r>
            <a:endParaRPr lang="en-US" altLang="zh-CN" sz="2400" b="1" dirty="0">
              <a:latin typeface="+mn-ea"/>
            </a:endParaRPr>
          </a:p>
          <a:p>
            <a:pPr indent="576000" algn="just">
              <a:spcAft>
                <a:spcPts val="600"/>
              </a:spcAft>
            </a:pPr>
            <a:r>
              <a:rPr lang="zh-CN" altLang="en-US" sz="2400" dirty="0">
                <a:latin typeface="+mn-ea"/>
              </a:rPr>
              <a:t>输入轴驱动中间轴。</a:t>
            </a:r>
            <a:r>
              <a:rPr lang="en-US" altLang="zh-CN" sz="2400" dirty="0">
                <a:latin typeface="+mn-ea"/>
              </a:rPr>
              <a:t>3</a:t>
            </a:r>
            <a:r>
              <a:rPr lang="zh-CN" altLang="en-US" sz="2400" dirty="0">
                <a:latin typeface="+mn-ea"/>
              </a:rPr>
              <a:t>、</a:t>
            </a:r>
            <a:r>
              <a:rPr lang="en-US" altLang="zh-CN" sz="2400" dirty="0">
                <a:latin typeface="+mn-ea"/>
              </a:rPr>
              <a:t>4</a:t>
            </a:r>
            <a:r>
              <a:rPr lang="zh-CN" altLang="en-US" sz="2400" dirty="0">
                <a:latin typeface="+mn-ea"/>
              </a:rPr>
              <a:t>挡同步器套向右移动，将</a:t>
            </a:r>
            <a:r>
              <a:rPr lang="en-US" altLang="zh-CN" sz="2400" dirty="0">
                <a:latin typeface="+mn-ea"/>
              </a:rPr>
              <a:t>3</a:t>
            </a:r>
            <a:r>
              <a:rPr lang="zh-CN" altLang="en-US" sz="2400" dirty="0">
                <a:latin typeface="+mn-ea"/>
              </a:rPr>
              <a:t>挡挡位齿轮锁止在输出轴上。中间轴上的</a:t>
            </a:r>
            <a:r>
              <a:rPr lang="en-US" altLang="zh-CN" sz="2400" dirty="0">
                <a:latin typeface="+mn-ea"/>
              </a:rPr>
              <a:t>3</a:t>
            </a:r>
            <a:r>
              <a:rPr lang="zh-CN" altLang="en-US" sz="2400" dirty="0">
                <a:latin typeface="+mn-ea"/>
              </a:rPr>
              <a:t>挡齿轮以减速速比驱动锁止在输出轴上的</a:t>
            </a:r>
            <a:r>
              <a:rPr lang="en-US" altLang="zh-CN" sz="2400" dirty="0">
                <a:latin typeface="+mn-ea"/>
              </a:rPr>
              <a:t>3</a:t>
            </a:r>
            <a:r>
              <a:rPr lang="zh-CN" altLang="en-US" sz="2400" dirty="0">
                <a:latin typeface="+mn-ea"/>
              </a:rPr>
              <a:t>挡挡位齿轮（图</a:t>
            </a:r>
            <a:r>
              <a:rPr lang="en-US" altLang="zh-CN" sz="2400" dirty="0">
                <a:latin typeface="+mn-ea"/>
              </a:rPr>
              <a:t>4-1-28</a:t>
            </a:r>
            <a:r>
              <a:rPr lang="zh-CN" altLang="en-US" sz="2400" dirty="0">
                <a:latin typeface="+mn-ea"/>
              </a:rPr>
              <a:t>）。</a:t>
            </a:r>
          </a:p>
        </p:txBody>
      </p:sp>
      <p:pic>
        <p:nvPicPr>
          <p:cNvPr id="5" name="图片 4">
            <a:extLst>
              <a:ext uri="{FF2B5EF4-FFF2-40B4-BE49-F238E27FC236}">
                <a16:creationId xmlns:a16="http://schemas.microsoft.com/office/drawing/2014/main" id="{E2E1A2A7-A59E-9630-1C25-47B413D90F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5047" y="2404693"/>
            <a:ext cx="6761905" cy="3819048"/>
          </a:xfrm>
          <a:prstGeom prst="rect">
            <a:avLst/>
          </a:prstGeom>
        </p:spPr>
      </p:pic>
    </p:spTree>
    <p:extLst>
      <p:ext uri="{BB962C8B-B14F-4D97-AF65-F5344CB8AC3E}">
        <p14:creationId xmlns:p14="http://schemas.microsoft.com/office/powerpoint/2010/main" val="31609448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C6E7FDD-CE88-5F45-A0C0-B9CB24BD6528}"/>
              </a:ext>
            </a:extLst>
          </p:cNvPr>
          <p:cNvSpPr txBox="1"/>
          <p:nvPr/>
        </p:nvSpPr>
        <p:spPr>
          <a:xfrm>
            <a:off x="840000" y="651753"/>
            <a:ext cx="10512000" cy="1646605"/>
          </a:xfrm>
          <a:prstGeom prst="rect">
            <a:avLst/>
          </a:prstGeom>
          <a:noFill/>
        </p:spPr>
        <p:txBody>
          <a:bodyPr wrap="square" rtlCol="0">
            <a:spAutoFit/>
          </a:bodyPr>
          <a:lstStyle/>
          <a:p>
            <a:pPr indent="576000" algn="just">
              <a:spcAft>
                <a:spcPts val="600"/>
              </a:spcAft>
            </a:pPr>
            <a:r>
              <a:rPr lang="en-US" altLang="zh-CN" sz="2400" b="1" dirty="0">
                <a:latin typeface="+mn-ea"/>
              </a:rPr>
              <a:t>5.4</a:t>
            </a:r>
            <a:r>
              <a:rPr lang="zh-CN" altLang="en-US" sz="2400" b="1" dirty="0">
                <a:latin typeface="+mn-ea"/>
              </a:rPr>
              <a:t>挡动力流</a:t>
            </a:r>
            <a:endParaRPr lang="en-US" altLang="zh-CN" sz="2400" b="1" dirty="0">
              <a:latin typeface="+mn-ea"/>
            </a:endParaRPr>
          </a:p>
          <a:p>
            <a:pPr indent="576000" algn="just">
              <a:spcAft>
                <a:spcPts val="600"/>
              </a:spcAft>
            </a:pPr>
            <a:r>
              <a:rPr lang="zh-CN" altLang="en-US" sz="2400" dirty="0">
                <a:latin typeface="+mn-ea"/>
              </a:rPr>
              <a:t>发动机通过离合器驱动输入轴。</a:t>
            </a:r>
            <a:r>
              <a:rPr lang="en-US" altLang="zh-CN" sz="2400" dirty="0">
                <a:latin typeface="+mn-ea"/>
              </a:rPr>
              <a:t>3</a:t>
            </a:r>
            <a:r>
              <a:rPr lang="zh-CN" altLang="en-US" sz="2400" dirty="0">
                <a:latin typeface="+mn-ea"/>
              </a:rPr>
              <a:t>、</a:t>
            </a:r>
            <a:r>
              <a:rPr lang="en-US" altLang="zh-CN" sz="2400" dirty="0">
                <a:latin typeface="+mn-ea"/>
              </a:rPr>
              <a:t>4</a:t>
            </a:r>
            <a:r>
              <a:rPr lang="zh-CN" altLang="en-US" sz="2400" dirty="0">
                <a:latin typeface="+mn-ea"/>
              </a:rPr>
              <a:t>挡同步器套向左移动，将输入轴锁止在输出轴上。输入轴和输出轴以相同的转速转动，速比为</a:t>
            </a:r>
            <a:r>
              <a:rPr lang="en-US" altLang="zh-CN" sz="2400" dirty="0">
                <a:latin typeface="+mn-ea"/>
              </a:rPr>
              <a:t>1∶1</a:t>
            </a:r>
            <a:r>
              <a:rPr lang="zh-CN" altLang="en-US" sz="2400" dirty="0">
                <a:latin typeface="+mn-ea"/>
              </a:rPr>
              <a:t>。虽然中间轴处于旋转状态，但中间轴不向输出轴传递动力（图</a:t>
            </a:r>
            <a:r>
              <a:rPr lang="en-US" altLang="zh-CN" sz="2400" dirty="0">
                <a:latin typeface="+mn-ea"/>
              </a:rPr>
              <a:t>4-1-29</a:t>
            </a:r>
            <a:r>
              <a:rPr lang="zh-CN" altLang="en-US" sz="2400" dirty="0">
                <a:latin typeface="+mn-ea"/>
              </a:rPr>
              <a:t>、图</a:t>
            </a:r>
            <a:r>
              <a:rPr lang="en-US" altLang="zh-CN" sz="2400" dirty="0">
                <a:latin typeface="+mn-ea"/>
              </a:rPr>
              <a:t>4-1-30</a:t>
            </a:r>
            <a:r>
              <a:rPr lang="zh-CN" altLang="en-US" sz="2400" dirty="0">
                <a:latin typeface="+mn-ea"/>
              </a:rPr>
              <a:t>）。</a:t>
            </a:r>
          </a:p>
        </p:txBody>
      </p:sp>
      <p:pic>
        <p:nvPicPr>
          <p:cNvPr id="5" name="图片 4">
            <a:extLst>
              <a:ext uri="{FF2B5EF4-FFF2-40B4-BE49-F238E27FC236}">
                <a16:creationId xmlns:a16="http://schemas.microsoft.com/office/drawing/2014/main" id="{B6A5991D-5309-93AC-A530-EEF4424EF3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549104"/>
            <a:ext cx="6285714" cy="3657143"/>
          </a:xfrm>
          <a:prstGeom prst="rect">
            <a:avLst/>
          </a:prstGeom>
        </p:spPr>
      </p:pic>
      <p:pic>
        <p:nvPicPr>
          <p:cNvPr id="7" name="图片 6">
            <a:extLst>
              <a:ext uri="{FF2B5EF4-FFF2-40B4-BE49-F238E27FC236}">
                <a16:creationId xmlns:a16="http://schemas.microsoft.com/office/drawing/2014/main" id="{D9238FD5-E7F9-BC8F-C0F4-5074F00F0B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8036" y="3429000"/>
            <a:ext cx="3463964" cy="2706870"/>
          </a:xfrm>
          <a:prstGeom prst="rect">
            <a:avLst/>
          </a:prstGeom>
        </p:spPr>
      </p:pic>
    </p:spTree>
    <p:extLst>
      <p:ext uri="{BB962C8B-B14F-4D97-AF65-F5344CB8AC3E}">
        <p14:creationId xmlns:p14="http://schemas.microsoft.com/office/powerpoint/2010/main" val="13751428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95424DA-F139-C763-E0D3-106D1F4CA683}"/>
              </a:ext>
            </a:extLst>
          </p:cNvPr>
          <p:cNvSpPr txBox="1"/>
          <p:nvPr/>
        </p:nvSpPr>
        <p:spPr>
          <a:xfrm>
            <a:off x="840000" y="671209"/>
            <a:ext cx="10512000" cy="1646605"/>
          </a:xfrm>
          <a:prstGeom prst="rect">
            <a:avLst/>
          </a:prstGeom>
          <a:noFill/>
        </p:spPr>
        <p:txBody>
          <a:bodyPr wrap="square" rtlCol="0">
            <a:spAutoFit/>
          </a:bodyPr>
          <a:lstStyle/>
          <a:p>
            <a:pPr indent="576000" algn="just">
              <a:spcAft>
                <a:spcPts val="600"/>
              </a:spcAft>
            </a:pPr>
            <a:r>
              <a:rPr lang="en-US" altLang="zh-CN" sz="2400" b="1" dirty="0">
                <a:latin typeface="+mn-ea"/>
              </a:rPr>
              <a:t>6.5</a:t>
            </a:r>
            <a:r>
              <a:rPr lang="zh-CN" altLang="en-US" sz="2400" b="1" dirty="0">
                <a:latin typeface="+mn-ea"/>
              </a:rPr>
              <a:t>挡动力流</a:t>
            </a:r>
            <a:endParaRPr lang="en-US" altLang="zh-CN" sz="2400" b="1" dirty="0">
              <a:latin typeface="+mn-ea"/>
            </a:endParaRPr>
          </a:p>
          <a:p>
            <a:pPr indent="576000" algn="just">
              <a:spcAft>
                <a:spcPts val="600"/>
              </a:spcAft>
            </a:pPr>
            <a:r>
              <a:rPr lang="zh-CN" altLang="en-US" sz="2400" dirty="0">
                <a:latin typeface="+mn-ea"/>
              </a:rPr>
              <a:t>输入齿轮驱动中间轴。</a:t>
            </a:r>
            <a:r>
              <a:rPr lang="en-US" altLang="zh-CN" sz="2400" dirty="0">
                <a:latin typeface="+mn-ea"/>
              </a:rPr>
              <a:t>5</a:t>
            </a:r>
            <a:r>
              <a:rPr lang="zh-CN" altLang="en-US" sz="2400" dirty="0">
                <a:latin typeface="+mn-ea"/>
              </a:rPr>
              <a:t>挡、倒挡同步器套向右移动，将</a:t>
            </a:r>
            <a:r>
              <a:rPr lang="en-US" altLang="zh-CN" sz="2400" dirty="0">
                <a:latin typeface="+mn-ea"/>
              </a:rPr>
              <a:t>5</a:t>
            </a:r>
            <a:r>
              <a:rPr lang="zh-CN" altLang="en-US" sz="2400" dirty="0">
                <a:latin typeface="+mn-ea"/>
              </a:rPr>
              <a:t>挡挡位齿轮锁止在输出轴上。中间轴上的</a:t>
            </a:r>
            <a:r>
              <a:rPr lang="en-US" altLang="zh-CN" sz="2400" dirty="0">
                <a:latin typeface="+mn-ea"/>
              </a:rPr>
              <a:t>5</a:t>
            </a:r>
            <a:r>
              <a:rPr lang="zh-CN" altLang="en-US" sz="2400" dirty="0">
                <a:latin typeface="+mn-ea"/>
              </a:rPr>
              <a:t>挡齿轮以超速速比驱动输出轴上的</a:t>
            </a:r>
            <a:r>
              <a:rPr lang="en-US" altLang="zh-CN" sz="2400" dirty="0">
                <a:latin typeface="+mn-ea"/>
              </a:rPr>
              <a:t>5</a:t>
            </a:r>
            <a:r>
              <a:rPr lang="zh-CN" altLang="en-US" sz="2400" dirty="0">
                <a:latin typeface="+mn-ea"/>
              </a:rPr>
              <a:t>挡挡位齿轮（图</a:t>
            </a:r>
            <a:r>
              <a:rPr lang="en-US" altLang="zh-CN" sz="2400" dirty="0">
                <a:latin typeface="+mn-ea"/>
              </a:rPr>
              <a:t>4-1-31</a:t>
            </a:r>
            <a:r>
              <a:rPr lang="zh-CN" altLang="en-US" sz="2400" dirty="0">
                <a:latin typeface="+mn-ea"/>
              </a:rPr>
              <a:t>）。</a:t>
            </a:r>
          </a:p>
        </p:txBody>
      </p:sp>
      <p:pic>
        <p:nvPicPr>
          <p:cNvPr id="5" name="图片 4">
            <a:extLst>
              <a:ext uri="{FF2B5EF4-FFF2-40B4-BE49-F238E27FC236}">
                <a16:creationId xmlns:a16="http://schemas.microsoft.com/office/drawing/2014/main" id="{98EC781F-502C-8E6B-85A8-1AAFDAE5C7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9333" y="2615362"/>
            <a:ext cx="7133333" cy="3571429"/>
          </a:xfrm>
          <a:prstGeom prst="rect">
            <a:avLst/>
          </a:prstGeom>
        </p:spPr>
      </p:pic>
    </p:spTree>
    <p:extLst>
      <p:ext uri="{BB962C8B-B14F-4D97-AF65-F5344CB8AC3E}">
        <p14:creationId xmlns:p14="http://schemas.microsoft.com/office/powerpoint/2010/main" val="609989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F554030-4939-983B-D225-F01E3C604CA6}"/>
              </a:ext>
            </a:extLst>
          </p:cNvPr>
          <p:cNvSpPr txBox="1"/>
          <p:nvPr/>
        </p:nvSpPr>
        <p:spPr>
          <a:xfrm>
            <a:off x="840000" y="690664"/>
            <a:ext cx="10512000" cy="2015936"/>
          </a:xfrm>
          <a:prstGeom prst="rect">
            <a:avLst/>
          </a:prstGeom>
          <a:noFill/>
        </p:spPr>
        <p:txBody>
          <a:bodyPr wrap="square" rtlCol="0">
            <a:spAutoFit/>
          </a:bodyPr>
          <a:lstStyle/>
          <a:p>
            <a:pPr indent="576000" algn="just">
              <a:spcAft>
                <a:spcPts val="600"/>
              </a:spcAft>
            </a:pPr>
            <a:r>
              <a:rPr lang="en-US" altLang="zh-CN" sz="2400" b="1" dirty="0">
                <a:latin typeface="+mn-ea"/>
              </a:rPr>
              <a:t>7.</a:t>
            </a:r>
            <a:r>
              <a:rPr lang="zh-CN" altLang="en-US" sz="2400" b="1" dirty="0">
                <a:latin typeface="+mn-ea"/>
              </a:rPr>
              <a:t>倒挡动力流</a:t>
            </a:r>
            <a:endParaRPr lang="en-US" altLang="zh-CN" sz="2400" b="1" dirty="0">
              <a:latin typeface="+mn-ea"/>
            </a:endParaRPr>
          </a:p>
          <a:p>
            <a:pPr indent="576000" algn="just">
              <a:spcAft>
                <a:spcPts val="600"/>
              </a:spcAft>
            </a:pPr>
            <a:r>
              <a:rPr lang="zh-CN" altLang="en-US" sz="2400" dirty="0">
                <a:latin typeface="+mn-ea"/>
              </a:rPr>
              <a:t>输入齿轮驱动中间轴。</a:t>
            </a:r>
            <a:r>
              <a:rPr lang="en-US" altLang="zh-CN" sz="2400" dirty="0">
                <a:latin typeface="+mn-ea"/>
              </a:rPr>
              <a:t>5</a:t>
            </a:r>
            <a:r>
              <a:rPr lang="zh-CN" altLang="en-US" sz="2400" dirty="0">
                <a:latin typeface="+mn-ea"/>
              </a:rPr>
              <a:t>挡、倒挡同步器套向左移动，将倒挡挡位齿轮锁止在输出轴上。中间轴倒挡齿轮驱动倒挡中间齿轮。倒挡中间齿轮驱动输出轴上的倒挡挡位齿轮。输入轴以减速速比驱动输出轴反方向旋转（图</a:t>
            </a:r>
            <a:r>
              <a:rPr lang="en-US" altLang="zh-CN" sz="2400" dirty="0">
                <a:latin typeface="+mn-ea"/>
              </a:rPr>
              <a:t>4-1-32</a:t>
            </a:r>
            <a:r>
              <a:rPr lang="zh-CN" altLang="en-US" sz="2400" dirty="0">
                <a:latin typeface="+mn-ea"/>
              </a:rPr>
              <a:t>、图</a:t>
            </a:r>
            <a:r>
              <a:rPr lang="en-US" altLang="zh-CN" sz="2400" dirty="0">
                <a:latin typeface="+mn-ea"/>
              </a:rPr>
              <a:t>4-1-33</a:t>
            </a:r>
            <a:r>
              <a:rPr lang="zh-CN" altLang="en-US" sz="2400" dirty="0">
                <a:latin typeface="+mn-ea"/>
              </a:rPr>
              <a:t>）。</a:t>
            </a:r>
          </a:p>
        </p:txBody>
      </p:sp>
      <p:pic>
        <p:nvPicPr>
          <p:cNvPr id="5" name="图片 4">
            <a:extLst>
              <a:ext uri="{FF2B5EF4-FFF2-40B4-BE49-F238E27FC236}">
                <a16:creationId xmlns:a16="http://schemas.microsoft.com/office/drawing/2014/main" id="{8EE6EAC1-BDE6-E159-B610-5DF6A6315F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3000394"/>
            <a:ext cx="6300102" cy="3166942"/>
          </a:xfrm>
          <a:prstGeom prst="rect">
            <a:avLst/>
          </a:prstGeom>
        </p:spPr>
      </p:pic>
      <p:pic>
        <p:nvPicPr>
          <p:cNvPr id="7" name="图片 6">
            <a:extLst>
              <a:ext uri="{FF2B5EF4-FFF2-40B4-BE49-F238E27FC236}">
                <a16:creationId xmlns:a16="http://schemas.microsoft.com/office/drawing/2014/main" id="{BED5F673-E546-6489-62C5-E448B3DE49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4857" y="2786384"/>
            <a:ext cx="2857143" cy="3380952"/>
          </a:xfrm>
          <a:prstGeom prst="rect">
            <a:avLst/>
          </a:prstGeom>
        </p:spPr>
      </p:pic>
    </p:spTree>
    <p:extLst>
      <p:ext uri="{BB962C8B-B14F-4D97-AF65-F5344CB8AC3E}">
        <p14:creationId xmlns:p14="http://schemas.microsoft.com/office/powerpoint/2010/main" val="6793655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8F3D711-5AA5-6479-CCC7-7E3088FB2FBA}"/>
              </a:ext>
            </a:extLst>
          </p:cNvPr>
          <p:cNvSpPr txBox="1"/>
          <p:nvPr/>
        </p:nvSpPr>
        <p:spPr>
          <a:xfrm>
            <a:off x="840001" y="1228397"/>
            <a:ext cx="5093873" cy="4401205"/>
          </a:xfrm>
          <a:prstGeom prst="rect">
            <a:avLst/>
          </a:prstGeom>
          <a:noFill/>
        </p:spPr>
        <p:txBody>
          <a:bodyPr wrap="square" rtlCol="0">
            <a:spAutoFit/>
          </a:bodyPr>
          <a:lstStyle/>
          <a:p>
            <a:pPr indent="576000" algn="just">
              <a:spcAft>
                <a:spcPts val="600"/>
              </a:spcAft>
            </a:pPr>
            <a:r>
              <a:rPr lang="zh-CN" altLang="en-US" sz="2500" b="1" dirty="0">
                <a:latin typeface="+mn-ea"/>
              </a:rPr>
              <a:t>（四）手动变速器结构</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操纵机构</a:t>
            </a:r>
            <a:endParaRPr lang="en-US" altLang="zh-CN" sz="2400" b="1" dirty="0">
              <a:latin typeface="+mn-ea"/>
            </a:endParaRPr>
          </a:p>
          <a:p>
            <a:pPr indent="576000" algn="just">
              <a:spcAft>
                <a:spcPts val="600"/>
              </a:spcAft>
            </a:pPr>
            <a:r>
              <a:rPr lang="zh-CN" altLang="en-US" sz="2400" dirty="0">
                <a:latin typeface="+mn-ea"/>
              </a:rPr>
              <a:t>变速器操纵机构能保证驾驶员根据使用条件，将变速器换入某个挡位。其设有自锁装置，防止变速器自动换挡和自动脱挡；设有互锁装置，保证变速器不会同时换入两个挡，以免发动机熄火或零件损坏；设有倒挡锁，防止误换倒挡，否则会发生安全事故。</a:t>
            </a:r>
            <a:endParaRPr lang="en-US" altLang="zh-CN" sz="2400" dirty="0">
              <a:latin typeface="+mn-ea"/>
            </a:endParaRPr>
          </a:p>
          <a:p>
            <a:pPr indent="576000" algn="just">
              <a:spcAft>
                <a:spcPts val="600"/>
              </a:spcAft>
            </a:pPr>
            <a:r>
              <a:rPr lang="zh-CN" altLang="en-US" sz="2400" dirty="0">
                <a:latin typeface="+mn-ea"/>
              </a:rPr>
              <a:t>变速器操纵机构可分为直接操纵式（图</a:t>
            </a:r>
            <a:r>
              <a:rPr lang="en-US" altLang="zh-CN" sz="2400" dirty="0">
                <a:latin typeface="+mn-ea"/>
              </a:rPr>
              <a:t>4-1-34</a:t>
            </a:r>
            <a:r>
              <a:rPr lang="zh-CN" altLang="en-US" sz="2400" dirty="0">
                <a:latin typeface="+mn-ea"/>
              </a:rPr>
              <a:t>）和远距离操纵式。</a:t>
            </a:r>
          </a:p>
        </p:txBody>
      </p:sp>
      <p:pic>
        <p:nvPicPr>
          <p:cNvPr id="5" name="图片 4">
            <a:extLst>
              <a:ext uri="{FF2B5EF4-FFF2-40B4-BE49-F238E27FC236}">
                <a16:creationId xmlns:a16="http://schemas.microsoft.com/office/drawing/2014/main" id="{1FA5ECDB-7705-0013-5E0D-91F8EECC21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8190" y="1556480"/>
            <a:ext cx="4723809" cy="4095238"/>
          </a:xfrm>
          <a:prstGeom prst="rect">
            <a:avLst/>
          </a:prstGeom>
        </p:spPr>
      </p:pic>
    </p:spTree>
    <p:extLst>
      <p:ext uri="{BB962C8B-B14F-4D97-AF65-F5344CB8AC3E}">
        <p14:creationId xmlns:p14="http://schemas.microsoft.com/office/powerpoint/2010/main" val="1685157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1598910" y="6433185"/>
            <a:ext cx="450850" cy="149860"/>
            <a:chOff x="0" y="3623101"/>
            <a:chExt cx="1405715" cy="468548"/>
          </a:xfrm>
        </p:grpSpPr>
        <p:sp>
          <p:nvSpPr>
            <p:cNvPr id="19" name="菱形 18"/>
            <p:cNvSpPr/>
            <p:nvPr userDrawn="1">
              <p:custDataLst>
                <p:tags r:id="rId6"/>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菱形 19"/>
            <p:cNvSpPr/>
            <p:nvPr userDrawn="1">
              <p:custDataLst>
                <p:tags r:id="rId7"/>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1" name="菱形 20"/>
            <p:cNvSpPr/>
            <p:nvPr userDrawn="1">
              <p:custDataLst>
                <p:tags r:id="rId8"/>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16" name="五边形 4"/>
          <p:cNvSpPr/>
          <p:nvPr userDrawn="1">
            <p:custDataLst>
              <p:tags r:id="rId3"/>
            </p:custDataLst>
          </p:nvPr>
        </p:nvSpPr>
        <p:spPr>
          <a:xfrm rot="5400000">
            <a:off x="306070" y="-38735"/>
            <a:ext cx="520065"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 name="标题 1"/>
          <p:cNvSpPr>
            <a:spLocks noGrp="1"/>
          </p:cNvSpPr>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zh-CN" altLang="en-US" b="1" dirty="0">
                <a:solidFill>
                  <a:srgbClr val="000000"/>
                </a:solidFill>
                <a:latin typeface="+mj-ea"/>
                <a:cs typeface="微软雅黑" panose="020B0503020204020204" charset="-122"/>
              </a:rPr>
              <a:t>学习单元</a:t>
            </a:r>
            <a:r>
              <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rPr>
              <a:t>一</a:t>
            </a:r>
            <a:r>
              <a:rPr lang="zh-CN" altLang="en-US" b="1" dirty="0">
                <a:latin typeface="+mj-ea"/>
              </a:rPr>
              <a:t>　典型货车的传动系统</a:t>
            </a:r>
            <a:endPar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endParaRPr>
          </a:p>
        </p:txBody>
      </p:sp>
      <p:sp>
        <p:nvSpPr>
          <p:cNvPr id="3" name="内容占位符 2"/>
          <p:cNvSpPr>
            <a:spLocks noGrp="1"/>
          </p:cNvSpPr>
          <p:nvPr>
            <p:custDataLst>
              <p:tags r:id="rId5"/>
            </p:custDataLst>
          </p:nvPr>
        </p:nvSpPr>
        <p:spPr>
          <a:xfrm>
            <a:off x="838200" y="2082801"/>
            <a:ext cx="10515600" cy="2976199"/>
          </a:xfrm>
          <a:prstGeom prst="rect">
            <a:avLst/>
          </a:prstGeom>
        </p:spPr>
        <p:txBody>
          <a:bodyPr vert="horz" lIns="91440" tIns="45720" rIns="91440" bIns="45720" rtlCol="0" anchor="ctr">
            <a:sp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457200" algn="just" defTabSz="914400" rtl="0" eaLnBrk="1" fontAlgn="auto" latinLnBrk="0" hangingPunct="1">
              <a:spcBef>
                <a:spcPts val="1000"/>
              </a:spcBef>
              <a:spcAft>
                <a:spcPts val="600"/>
              </a:spcAft>
              <a:buClrTx/>
              <a:buSzTx/>
              <a:buFont typeface="Arial" panose="020B0604020202020204" pitchFamily="34" charset="0"/>
              <a:buChar char="•"/>
              <a:defRPr/>
            </a:pPr>
            <a:r>
              <a:rPr lang="zh-CN" altLang="en-US" sz="3200" b="1" dirty="0">
                <a:solidFill>
                  <a:srgbClr val="000000"/>
                </a:solidFill>
                <a:latin typeface="微软雅黑" panose="020B0503020204020204" charset="-122"/>
                <a:ea typeface="微软雅黑" panose="020B0503020204020204" charset="-122"/>
              </a:rPr>
              <a:t>情境导入</a:t>
            </a:r>
            <a:endParaRPr kumimoji="0" lang="en-US" altLang="zh-CN" sz="32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lvl="0" indent="576000" algn="just">
              <a:lnSpc>
                <a:spcPct val="100000"/>
              </a:lnSpc>
              <a:spcBef>
                <a:spcPts val="0"/>
              </a:spcBef>
              <a:spcAft>
                <a:spcPts val="600"/>
              </a:spcAft>
              <a:buNone/>
            </a:pPr>
            <a:r>
              <a:rPr lang="zh-CN" altLang="en-US" dirty="0">
                <a:latin typeface="+mn-ea"/>
              </a:rPr>
              <a:t>汽车在行驶过程中采用的传动系统是由离合器、变速器、万向转运传动设备及相关的驱动桥共同构成的，也就是发动机和汽车四轮驱动器之间互相连接的动力传输设备。早期的汽车大多采用前置后驱的传动系统布置形式，时至今日，这种经典的传动系统布置形式大多被货车所继承，而传动系统中更为简单、耐用的机械离合器配合手动变速器的经典组合如今也多见于一些货车车型中。因此，学习典型的货车传动系统是学习汽车传动系统的基础。</a:t>
            </a:r>
            <a:endParaRPr kumimoji="0" lang="zh-CN" altLang="en-US" b="0" i="0" u="none" strike="noStrike" kern="1200" cap="none" spc="0" normalizeH="0" baseline="0" noProof="0" dirty="0">
              <a:ln>
                <a:noFill/>
              </a:ln>
              <a:solidFill>
                <a:srgbClr val="000000"/>
              </a:solidFill>
              <a:effectLst/>
              <a:uLnTx/>
              <a:uFillTx/>
              <a:latin typeface="+mn-ea"/>
              <a:cs typeface="+mn-cs"/>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3149A4B-7096-533F-BAB7-780F85C81775}"/>
              </a:ext>
            </a:extLst>
          </p:cNvPr>
          <p:cNvSpPr txBox="1"/>
          <p:nvPr/>
        </p:nvSpPr>
        <p:spPr>
          <a:xfrm>
            <a:off x="839998" y="1001949"/>
            <a:ext cx="10512000" cy="461665"/>
          </a:xfrm>
          <a:prstGeom prst="rect">
            <a:avLst/>
          </a:prstGeom>
          <a:noFill/>
        </p:spPr>
        <p:txBody>
          <a:bodyPr wrap="square" rtlCol="0">
            <a:spAutoFit/>
          </a:bodyPr>
          <a:lstStyle/>
          <a:p>
            <a:pPr indent="576000" algn="just">
              <a:spcAft>
                <a:spcPts val="600"/>
              </a:spcAft>
            </a:pPr>
            <a:r>
              <a:rPr lang="zh-CN" altLang="en-US" sz="2400" dirty="0">
                <a:latin typeface="+mn-ea"/>
              </a:rPr>
              <a:t>典型换挡机构如图</a:t>
            </a:r>
            <a:r>
              <a:rPr lang="en-US" altLang="zh-CN" sz="2400" dirty="0">
                <a:latin typeface="+mn-ea"/>
              </a:rPr>
              <a:t>4-1-35</a:t>
            </a:r>
            <a:r>
              <a:rPr lang="zh-CN" altLang="en-US" sz="2400" dirty="0">
                <a:latin typeface="+mn-ea"/>
              </a:rPr>
              <a:t>所示。</a:t>
            </a:r>
          </a:p>
        </p:txBody>
      </p:sp>
      <p:pic>
        <p:nvPicPr>
          <p:cNvPr id="5" name="图片 4">
            <a:extLst>
              <a:ext uri="{FF2B5EF4-FFF2-40B4-BE49-F238E27FC236}">
                <a16:creationId xmlns:a16="http://schemas.microsoft.com/office/drawing/2014/main" id="{4FA72FE4-48AB-95FB-E579-40911BBD74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9807" y="1713194"/>
            <a:ext cx="5952381" cy="4142857"/>
          </a:xfrm>
          <a:prstGeom prst="rect">
            <a:avLst/>
          </a:prstGeom>
        </p:spPr>
      </p:pic>
    </p:spTree>
    <p:extLst>
      <p:ext uri="{BB962C8B-B14F-4D97-AF65-F5344CB8AC3E}">
        <p14:creationId xmlns:p14="http://schemas.microsoft.com/office/powerpoint/2010/main" val="42880558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0571A01-A747-45D3-36DD-D62C6687D038}"/>
              </a:ext>
            </a:extLst>
          </p:cNvPr>
          <p:cNvSpPr txBox="1"/>
          <p:nvPr/>
        </p:nvSpPr>
        <p:spPr>
          <a:xfrm>
            <a:off x="840000" y="836579"/>
            <a:ext cx="10512000" cy="830997"/>
          </a:xfrm>
          <a:prstGeom prst="rect">
            <a:avLst/>
          </a:prstGeom>
          <a:noFill/>
        </p:spPr>
        <p:txBody>
          <a:bodyPr wrap="square" rtlCol="0">
            <a:spAutoFit/>
          </a:bodyPr>
          <a:lstStyle/>
          <a:p>
            <a:pPr indent="576000" algn="just">
              <a:spcAft>
                <a:spcPts val="600"/>
              </a:spcAft>
            </a:pPr>
            <a:r>
              <a:rPr lang="zh-CN" altLang="en-US" sz="2400" dirty="0">
                <a:latin typeface="+mn-ea"/>
              </a:rPr>
              <a:t>变速器由换挡机构操纵换挡，常见的换挡机构元件包括换挡拨叉、换挡拨叉轴、互锁板、定位锁销和换挡导轨（图</a:t>
            </a:r>
            <a:r>
              <a:rPr lang="en-US" altLang="zh-CN" sz="2400" dirty="0">
                <a:latin typeface="+mn-ea"/>
              </a:rPr>
              <a:t>4-1-36</a:t>
            </a:r>
            <a:r>
              <a:rPr lang="zh-CN" altLang="en-US" sz="2400" dirty="0">
                <a:latin typeface="+mn-ea"/>
              </a:rPr>
              <a:t>）。</a:t>
            </a:r>
          </a:p>
        </p:txBody>
      </p:sp>
      <p:pic>
        <p:nvPicPr>
          <p:cNvPr id="5" name="图片 4">
            <a:extLst>
              <a:ext uri="{FF2B5EF4-FFF2-40B4-BE49-F238E27FC236}">
                <a16:creationId xmlns:a16="http://schemas.microsoft.com/office/drawing/2014/main" id="{C6E9D378-1136-FBAB-04A3-A7352E548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24571" y="1945231"/>
            <a:ext cx="3142857" cy="4076190"/>
          </a:xfrm>
          <a:prstGeom prst="rect">
            <a:avLst/>
          </a:prstGeom>
        </p:spPr>
      </p:pic>
    </p:spTree>
    <p:extLst>
      <p:ext uri="{BB962C8B-B14F-4D97-AF65-F5344CB8AC3E}">
        <p14:creationId xmlns:p14="http://schemas.microsoft.com/office/powerpoint/2010/main" val="16126873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0D59762-C369-478E-A621-E23CD30E9551}"/>
              </a:ext>
            </a:extLst>
          </p:cNvPr>
          <p:cNvSpPr txBox="1"/>
          <p:nvPr/>
        </p:nvSpPr>
        <p:spPr>
          <a:xfrm>
            <a:off x="839999" y="644395"/>
            <a:ext cx="10512000" cy="1646605"/>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锁止机构</a:t>
            </a:r>
            <a:endParaRPr lang="en-US" altLang="zh-CN" sz="2400" b="1" dirty="0">
              <a:latin typeface="+mn-ea"/>
            </a:endParaRPr>
          </a:p>
          <a:p>
            <a:pPr indent="576000" algn="just">
              <a:spcAft>
                <a:spcPts val="600"/>
              </a:spcAft>
            </a:pPr>
            <a:r>
              <a:rPr lang="zh-CN" altLang="en-US" sz="2400" dirty="0">
                <a:latin typeface="+mn-ea"/>
              </a:rPr>
              <a:t>锁止机构包括自锁、互锁（图</a:t>
            </a:r>
            <a:r>
              <a:rPr lang="en-US" altLang="zh-CN" sz="2400" dirty="0">
                <a:latin typeface="+mn-ea"/>
              </a:rPr>
              <a:t>4-1-37</a:t>
            </a:r>
            <a:r>
              <a:rPr lang="zh-CN" altLang="en-US" sz="2400" dirty="0">
                <a:latin typeface="+mn-ea"/>
              </a:rPr>
              <a:t>）和倒挡锁。为避免损坏变速器，变速器换挡机构使用了互锁元件。这些互锁元件与换挡杆轴或换挡护罩相连，互锁元件的作用是防止变速器同时换入一个以上的挡位。</a:t>
            </a:r>
          </a:p>
        </p:txBody>
      </p:sp>
      <p:pic>
        <p:nvPicPr>
          <p:cNvPr id="5" name="图片 4">
            <a:extLst>
              <a:ext uri="{FF2B5EF4-FFF2-40B4-BE49-F238E27FC236}">
                <a16:creationId xmlns:a16="http://schemas.microsoft.com/office/drawing/2014/main" id="{7BE499A0-D99E-C373-D93C-365CEB534F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9809" y="2356462"/>
            <a:ext cx="4952381" cy="3857143"/>
          </a:xfrm>
          <a:prstGeom prst="rect">
            <a:avLst/>
          </a:prstGeom>
        </p:spPr>
      </p:pic>
    </p:spTree>
    <p:extLst>
      <p:ext uri="{BB962C8B-B14F-4D97-AF65-F5344CB8AC3E}">
        <p14:creationId xmlns:p14="http://schemas.microsoft.com/office/powerpoint/2010/main" val="101858173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2CAE1A41-97DC-3917-3DE7-28B537E47AC7}"/>
              </a:ext>
            </a:extLst>
          </p:cNvPr>
          <p:cNvSpPr txBox="1"/>
          <p:nvPr/>
        </p:nvSpPr>
        <p:spPr>
          <a:xfrm>
            <a:off x="840000" y="579433"/>
            <a:ext cx="10512000" cy="1569660"/>
          </a:xfrm>
          <a:prstGeom prst="rect">
            <a:avLst/>
          </a:prstGeom>
          <a:noFill/>
        </p:spPr>
        <p:txBody>
          <a:bodyPr wrap="square">
            <a:spAutoFit/>
          </a:bodyPr>
          <a:lstStyle/>
          <a:p>
            <a:pPr indent="576000" algn="just">
              <a:spcAft>
                <a:spcPts val="600"/>
              </a:spcAft>
            </a:pPr>
            <a:r>
              <a:rPr lang="zh-CN" altLang="en-US" sz="2400" dirty="0">
                <a:latin typeface="+mn-ea"/>
              </a:rPr>
              <a:t>大部分的换挡机构都装备了倒挡锁止机构，防止驾驶员在前进挡位置误挂入倒挡，造成变速器及传动系统的损坏。使用倒挡锁止机构的变速器在挂倒挡之前，换挡杆必须首先置于空挡，然后才能挂入倒挡。图</a:t>
            </a:r>
            <a:r>
              <a:rPr lang="en-US" altLang="zh-CN" sz="2400" dirty="0">
                <a:latin typeface="+mn-ea"/>
              </a:rPr>
              <a:t>4-1-38</a:t>
            </a:r>
            <a:r>
              <a:rPr lang="zh-CN" altLang="en-US" sz="2400" dirty="0">
                <a:latin typeface="+mn-ea"/>
              </a:rPr>
              <a:t>所示为</a:t>
            </a:r>
            <a:r>
              <a:rPr lang="en-US" altLang="zh-CN" sz="2400" dirty="0">
                <a:latin typeface="+mn-ea"/>
              </a:rPr>
              <a:t>N350</a:t>
            </a:r>
            <a:r>
              <a:rPr lang="zh-CN" altLang="en-US" sz="2400" dirty="0">
                <a:latin typeface="+mn-ea"/>
              </a:rPr>
              <a:t>变速器防误挂倒挡装置结构图。</a:t>
            </a:r>
          </a:p>
        </p:txBody>
      </p:sp>
      <p:pic>
        <p:nvPicPr>
          <p:cNvPr id="8" name="图片 7">
            <a:extLst>
              <a:ext uri="{FF2B5EF4-FFF2-40B4-BE49-F238E27FC236}">
                <a16:creationId xmlns:a16="http://schemas.microsoft.com/office/drawing/2014/main" id="{6809DD1A-1487-2820-1403-D5B69D84F6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2257" y="2265825"/>
            <a:ext cx="5247486" cy="4239863"/>
          </a:xfrm>
          <a:prstGeom prst="rect">
            <a:avLst/>
          </a:prstGeom>
        </p:spPr>
      </p:pic>
    </p:spTree>
    <p:extLst>
      <p:ext uri="{BB962C8B-B14F-4D97-AF65-F5344CB8AC3E}">
        <p14:creationId xmlns:p14="http://schemas.microsoft.com/office/powerpoint/2010/main" val="403151464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E6EDAA8-F27A-4B74-92A1-737721F861C7}"/>
              </a:ext>
            </a:extLst>
          </p:cNvPr>
          <p:cNvSpPr txBox="1"/>
          <p:nvPr/>
        </p:nvSpPr>
        <p:spPr>
          <a:xfrm>
            <a:off x="840000" y="1536174"/>
            <a:ext cx="4745030" cy="3785652"/>
          </a:xfrm>
          <a:prstGeom prst="rect">
            <a:avLst/>
          </a:prstGeom>
          <a:noFill/>
        </p:spPr>
        <p:txBody>
          <a:bodyPr wrap="square" rtlCol="0">
            <a:spAutoFit/>
          </a:bodyPr>
          <a:lstStyle/>
          <a:p>
            <a:pPr indent="576000" algn="just">
              <a:spcAft>
                <a:spcPts val="600"/>
              </a:spcAft>
            </a:pPr>
            <a:r>
              <a:rPr lang="zh-CN" altLang="en-US" sz="2400" dirty="0">
                <a:latin typeface="+mn-ea"/>
              </a:rPr>
              <a:t>自锁机构的功能是一旦选定挡位后，锁销可将换挡拨叉保持在所处位置。锁销通常设计有定位钢球和定位弹簧，锁销可插入换挡杆轴上的槽口或被称作“偏置杆”的杆中，随着换挡拨叉的移动，锁销的定位弹簧会迫使定位钢球进入换挡杆或换挡拨叉轴上的槽口中，将换挡拨叉固定在所处位置（图</a:t>
            </a:r>
            <a:r>
              <a:rPr lang="en-US" altLang="zh-CN" sz="2400" dirty="0">
                <a:latin typeface="+mn-ea"/>
              </a:rPr>
              <a:t>4-1-39</a:t>
            </a:r>
            <a:r>
              <a:rPr lang="zh-CN" altLang="en-US" sz="2400" dirty="0">
                <a:latin typeface="+mn-ea"/>
              </a:rPr>
              <a:t>）。</a:t>
            </a:r>
          </a:p>
        </p:txBody>
      </p:sp>
      <p:pic>
        <p:nvPicPr>
          <p:cNvPr id="5" name="图片 4">
            <a:extLst>
              <a:ext uri="{FF2B5EF4-FFF2-40B4-BE49-F238E27FC236}">
                <a16:creationId xmlns:a16="http://schemas.microsoft.com/office/drawing/2014/main" id="{B80A236B-8383-1675-60CC-FFF36F7DD7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06970" y="994934"/>
            <a:ext cx="4745030" cy="4868132"/>
          </a:xfrm>
          <a:prstGeom prst="rect">
            <a:avLst/>
          </a:prstGeom>
        </p:spPr>
      </p:pic>
    </p:spTree>
    <p:extLst>
      <p:ext uri="{BB962C8B-B14F-4D97-AF65-F5344CB8AC3E}">
        <p14:creationId xmlns:p14="http://schemas.microsoft.com/office/powerpoint/2010/main" val="49678911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2360EF6-2BF9-4216-6830-F1C8639141D4}"/>
              </a:ext>
            </a:extLst>
          </p:cNvPr>
          <p:cNvSpPr txBox="1"/>
          <p:nvPr/>
        </p:nvSpPr>
        <p:spPr>
          <a:xfrm>
            <a:off x="840000" y="593387"/>
            <a:ext cx="10512000" cy="1277273"/>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变速器轴</a:t>
            </a:r>
            <a:endParaRPr lang="en-US" altLang="zh-CN" sz="2400" b="1" dirty="0">
              <a:latin typeface="+mn-ea"/>
            </a:endParaRPr>
          </a:p>
          <a:p>
            <a:pPr indent="576000" algn="just">
              <a:spcAft>
                <a:spcPts val="600"/>
              </a:spcAft>
            </a:pPr>
            <a:r>
              <a:rPr lang="zh-CN" altLang="en-US" sz="2400" dirty="0">
                <a:latin typeface="+mn-ea"/>
              </a:rPr>
              <a:t>三轴式变速器中主要有输入轴（图</a:t>
            </a:r>
            <a:r>
              <a:rPr lang="en-US" altLang="zh-CN" sz="2400" dirty="0">
                <a:latin typeface="+mn-ea"/>
              </a:rPr>
              <a:t>4-1-40</a:t>
            </a:r>
            <a:r>
              <a:rPr lang="zh-CN" altLang="en-US" sz="2400" dirty="0">
                <a:latin typeface="+mn-ea"/>
              </a:rPr>
              <a:t>）、中间轴（图</a:t>
            </a:r>
            <a:r>
              <a:rPr lang="en-US" altLang="zh-CN" sz="2400" dirty="0">
                <a:latin typeface="+mn-ea"/>
              </a:rPr>
              <a:t>4-1-41</a:t>
            </a:r>
            <a:r>
              <a:rPr lang="zh-CN" altLang="en-US" sz="2400" dirty="0">
                <a:latin typeface="+mn-ea"/>
              </a:rPr>
              <a:t>）、输出轴（图</a:t>
            </a:r>
            <a:r>
              <a:rPr lang="en-US" altLang="zh-CN" sz="2400" dirty="0">
                <a:latin typeface="+mn-ea"/>
              </a:rPr>
              <a:t>4-1-42</a:t>
            </a:r>
            <a:r>
              <a:rPr lang="zh-CN" altLang="en-US" sz="2400" dirty="0">
                <a:latin typeface="+mn-ea"/>
              </a:rPr>
              <a:t>）及倒挡轴（图</a:t>
            </a:r>
            <a:r>
              <a:rPr lang="en-US" altLang="zh-CN" sz="2400" dirty="0">
                <a:latin typeface="+mn-ea"/>
              </a:rPr>
              <a:t>4-1-43</a:t>
            </a:r>
            <a:r>
              <a:rPr lang="zh-CN" altLang="en-US" sz="2400" dirty="0">
                <a:latin typeface="+mn-ea"/>
              </a:rPr>
              <a:t>）。</a:t>
            </a:r>
          </a:p>
        </p:txBody>
      </p:sp>
      <p:pic>
        <p:nvPicPr>
          <p:cNvPr id="5" name="图片 4">
            <a:extLst>
              <a:ext uri="{FF2B5EF4-FFF2-40B4-BE49-F238E27FC236}">
                <a16:creationId xmlns:a16="http://schemas.microsoft.com/office/drawing/2014/main" id="{D1068AFB-BFD7-0CEC-067C-15923009F6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182939"/>
            <a:ext cx="3952381" cy="3095238"/>
          </a:xfrm>
          <a:prstGeom prst="rect">
            <a:avLst/>
          </a:prstGeom>
        </p:spPr>
      </p:pic>
      <p:pic>
        <p:nvPicPr>
          <p:cNvPr id="7" name="图片 6">
            <a:extLst>
              <a:ext uri="{FF2B5EF4-FFF2-40B4-BE49-F238E27FC236}">
                <a16:creationId xmlns:a16="http://schemas.microsoft.com/office/drawing/2014/main" id="{71884C8E-9BCF-F2EC-E304-257E765549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8456" y="2040082"/>
            <a:ext cx="5952381" cy="3380952"/>
          </a:xfrm>
          <a:prstGeom prst="rect">
            <a:avLst/>
          </a:prstGeom>
        </p:spPr>
      </p:pic>
    </p:spTree>
    <p:extLst>
      <p:ext uri="{BB962C8B-B14F-4D97-AF65-F5344CB8AC3E}">
        <p14:creationId xmlns:p14="http://schemas.microsoft.com/office/powerpoint/2010/main" val="5891055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1C6EDC9-3BA3-0B5D-8B4A-9BCAAFE1AD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936" y="786142"/>
            <a:ext cx="6619048" cy="5285714"/>
          </a:xfrm>
          <a:prstGeom prst="rect">
            <a:avLst/>
          </a:prstGeom>
        </p:spPr>
      </p:pic>
      <p:pic>
        <p:nvPicPr>
          <p:cNvPr id="6" name="图片 5">
            <a:extLst>
              <a:ext uri="{FF2B5EF4-FFF2-40B4-BE49-F238E27FC236}">
                <a16:creationId xmlns:a16="http://schemas.microsoft.com/office/drawing/2014/main" id="{F91C26DE-1D71-0DED-DCDA-4A0113A172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8648" y="1905190"/>
            <a:ext cx="5380952" cy="3047619"/>
          </a:xfrm>
          <a:prstGeom prst="rect">
            <a:avLst/>
          </a:prstGeom>
        </p:spPr>
      </p:pic>
    </p:spTree>
    <p:extLst>
      <p:ext uri="{BB962C8B-B14F-4D97-AF65-F5344CB8AC3E}">
        <p14:creationId xmlns:p14="http://schemas.microsoft.com/office/powerpoint/2010/main" val="425863082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702E043-3B37-47CA-B47C-0853A93A568A}"/>
              </a:ext>
            </a:extLst>
          </p:cNvPr>
          <p:cNvSpPr txBox="1"/>
          <p:nvPr/>
        </p:nvSpPr>
        <p:spPr>
          <a:xfrm>
            <a:off x="908094" y="1253353"/>
            <a:ext cx="10512000" cy="1200329"/>
          </a:xfrm>
          <a:prstGeom prst="rect">
            <a:avLst/>
          </a:prstGeom>
          <a:noFill/>
        </p:spPr>
        <p:txBody>
          <a:bodyPr wrap="square" rtlCol="0">
            <a:spAutoFit/>
          </a:bodyPr>
          <a:lstStyle/>
          <a:p>
            <a:pPr indent="576000" algn="just">
              <a:spcAft>
                <a:spcPts val="600"/>
              </a:spcAft>
            </a:pPr>
            <a:r>
              <a:rPr lang="zh-CN" altLang="en-US" sz="2400" dirty="0">
                <a:latin typeface="+mn-ea"/>
              </a:rPr>
              <a:t>变速器所有轴和许多齿轮均安装在轴承上。支撑轴承或齿轮的轴承有滚针轴承、滚珠轴承或滚锥轴承。轴承的作用是使所支撑的元件在轴承上自由转动。变速器中的许多轴承在拆卸和安装时需要使用专用工具（图</a:t>
            </a:r>
            <a:r>
              <a:rPr lang="en-US" altLang="zh-CN" sz="2400" dirty="0">
                <a:latin typeface="+mn-ea"/>
              </a:rPr>
              <a:t>4-1-44</a:t>
            </a:r>
            <a:r>
              <a:rPr lang="zh-CN" altLang="en-US" sz="2400" dirty="0">
                <a:latin typeface="+mn-ea"/>
              </a:rPr>
              <a:t>）。</a:t>
            </a:r>
          </a:p>
        </p:txBody>
      </p:sp>
      <p:pic>
        <p:nvPicPr>
          <p:cNvPr id="5" name="图片 4">
            <a:extLst>
              <a:ext uri="{FF2B5EF4-FFF2-40B4-BE49-F238E27FC236}">
                <a16:creationId xmlns:a16="http://schemas.microsoft.com/office/drawing/2014/main" id="{67413324-B950-670B-2D39-4BE2788277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8857" y="2661790"/>
            <a:ext cx="6714286" cy="2942857"/>
          </a:xfrm>
          <a:prstGeom prst="rect">
            <a:avLst/>
          </a:prstGeom>
        </p:spPr>
      </p:pic>
    </p:spTree>
    <p:extLst>
      <p:ext uri="{BB962C8B-B14F-4D97-AF65-F5344CB8AC3E}">
        <p14:creationId xmlns:p14="http://schemas.microsoft.com/office/powerpoint/2010/main" val="288821783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1BB3C29-EF38-BD47-6F03-EC88072E277A}"/>
              </a:ext>
            </a:extLst>
          </p:cNvPr>
          <p:cNvSpPr txBox="1"/>
          <p:nvPr/>
        </p:nvSpPr>
        <p:spPr>
          <a:xfrm>
            <a:off x="840000" y="447472"/>
            <a:ext cx="10512000" cy="2015936"/>
          </a:xfrm>
          <a:prstGeom prst="rect">
            <a:avLst/>
          </a:prstGeom>
          <a:noFill/>
        </p:spPr>
        <p:txBody>
          <a:bodyPr wrap="square" rtlCol="0">
            <a:spAutoFit/>
          </a:bodyPr>
          <a:lstStyle/>
          <a:p>
            <a:pPr indent="576000" algn="just">
              <a:spcAft>
                <a:spcPts val="600"/>
              </a:spcAft>
            </a:pPr>
            <a:r>
              <a:rPr lang="en-US" altLang="zh-CN" sz="2400" b="1" dirty="0">
                <a:latin typeface="+mn-ea"/>
              </a:rPr>
              <a:t>4.</a:t>
            </a:r>
            <a:r>
              <a:rPr lang="zh-CN" altLang="en-US" sz="2400" b="1" dirty="0">
                <a:latin typeface="+mn-ea"/>
              </a:rPr>
              <a:t>壳体</a:t>
            </a:r>
            <a:endParaRPr lang="en-US" altLang="zh-CN" sz="2400" b="1" dirty="0">
              <a:latin typeface="+mn-ea"/>
            </a:endParaRPr>
          </a:p>
          <a:p>
            <a:pPr indent="576000" algn="just">
              <a:spcAft>
                <a:spcPts val="600"/>
              </a:spcAft>
            </a:pPr>
            <a:r>
              <a:rPr lang="zh-CN" altLang="en-US" sz="2400" dirty="0">
                <a:latin typeface="+mn-ea"/>
              </a:rPr>
              <a:t>变速器轴和齿轮包在变速器壳体中。变速器壳体的组成部分包括壳体、变速器延伸壳体和变速器顶盖。壳体元件用螺栓和衬垫固定在一起，并在各个连接处配有防止泄漏的密封件。变速器壳体内充满变速器油液，不间断地润滑和冷却变速器内的齿轮和轴（图</a:t>
            </a:r>
            <a:r>
              <a:rPr lang="en-US" altLang="zh-CN" sz="2400" dirty="0">
                <a:latin typeface="+mn-ea"/>
              </a:rPr>
              <a:t>4-1-45</a:t>
            </a:r>
            <a:r>
              <a:rPr lang="zh-CN" altLang="en-US" sz="2400" dirty="0">
                <a:latin typeface="+mn-ea"/>
              </a:rPr>
              <a:t>）。</a:t>
            </a:r>
          </a:p>
        </p:txBody>
      </p:sp>
      <p:pic>
        <p:nvPicPr>
          <p:cNvPr id="5" name="图片 4">
            <a:extLst>
              <a:ext uri="{FF2B5EF4-FFF2-40B4-BE49-F238E27FC236}">
                <a16:creationId xmlns:a16="http://schemas.microsoft.com/office/drawing/2014/main" id="{A515C0A0-2E09-DC9A-66D6-4FD001D5D8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0285" y="2463408"/>
            <a:ext cx="6371429" cy="3980952"/>
          </a:xfrm>
          <a:prstGeom prst="rect">
            <a:avLst/>
          </a:prstGeom>
        </p:spPr>
      </p:pic>
    </p:spTree>
    <p:extLst>
      <p:ext uri="{BB962C8B-B14F-4D97-AF65-F5344CB8AC3E}">
        <p14:creationId xmlns:p14="http://schemas.microsoft.com/office/powerpoint/2010/main" val="380326598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799F6C9-6CDE-4A2F-D1CF-69E61E395785}"/>
              </a:ext>
            </a:extLst>
          </p:cNvPr>
          <p:cNvSpPr txBox="1"/>
          <p:nvPr/>
        </p:nvSpPr>
        <p:spPr>
          <a:xfrm>
            <a:off x="840000" y="676709"/>
            <a:ext cx="10512000" cy="2046714"/>
          </a:xfrm>
          <a:prstGeom prst="rect">
            <a:avLst/>
          </a:prstGeom>
          <a:noFill/>
        </p:spPr>
        <p:txBody>
          <a:bodyPr wrap="square">
            <a:spAutoFit/>
          </a:bodyPr>
          <a:lstStyle/>
          <a:p>
            <a:pPr indent="576000" algn="just">
              <a:spcAft>
                <a:spcPts val="600"/>
              </a:spcAft>
            </a:pPr>
            <a:r>
              <a:rPr lang="zh-CN" altLang="en-US" sz="2600" b="1" dirty="0">
                <a:latin typeface="+mn-ea"/>
              </a:rPr>
              <a:t>四、万向传动装置</a:t>
            </a:r>
            <a:endParaRPr lang="en-US" altLang="zh-CN" sz="2600" b="1" dirty="0">
              <a:latin typeface="+mn-ea"/>
            </a:endParaRPr>
          </a:p>
          <a:p>
            <a:pPr indent="576000" algn="just">
              <a:spcAft>
                <a:spcPts val="600"/>
              </a:spcAft>
            </a:pPr>
            <a:r>
              <a:rPr lang="zh-CN" altLang="en-US" sz="2400" dirty="0">
                <a:latin typeface="+mn-ea"/>
              </a:rPr>
              <a:t>传动轴用于后轮驱动或四轮驱动的车辆，将变速器输出轴的转动力矩传递给差速器，使驱动轮转动。半轴则是将动力从差速器传递给驱动轮的一种特殊的传动轴。对于前轮驱动及独立悬架的车辆，使用一种特殊的半轴（图</a:t>
            </a:r>
            <a:r>
              <a:rPr lang="en-US" altLang="zh-CN" sz="2400" dirty="0">
                <a:latin typeface="+mn-ea"/>
              </a:rPr>
              <a:t>4-1-46</a:t>
            </a:r>
            <a:r>
              <a:rPr lang="zh-CN" altLang="en-US" sz="2400" dirty="0">
                <a:latin typeface="+mn-ea"/>
              </a:rPr>
              <a:t>）。</a:t>
            </a:r>
          </a:p>
        </p:txBody>
      </p:sp>
      <p:pic>
        <p:nvPicPr>
          <p:cNvPr id="6" name="图片 5">
            <a:extLst>
              <a:ext uri="{FF2B5EF4-FFF2-40B4-BE49-F238E27FC236}">
                <a16:creationId xmlns:a16="http://schemas.microsoft.com/office/drawing/2014/main" id="{7FD5609F-4501-ABF5-CCA2-3251A9CD96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16320" y="3049256"/>
            <a:ext cx="5159359" cy="3132035"/>
          </a:xfrm>
          <a:prstGeom prst="rect">
            <a:avLst/>
          </a:prstGeom>
        </p:spPr>
      </p:pic>
    </p:spTree>
    <p:extLst>
      <p:ext uri="{BB962C8B-B14F-4D97-AF65-F5344CB8AC3E}">
        <p14:creationId xmlns:p14="http://schemas.microsoft.com/office/powerpoint/2010/main" val="26537553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52791" y="554477"/>
            <a:ext cx="10486417" cy="3724096"/>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相关知识</a:t>
            </a:r>
            <a:endParaRPr lang="en-US" altLang="zh-CN" sz="3200" b="1" dirty="0"/>
          </a:p>
          <a:p>
            <a:pPr indent="575945" algn="just" eaLnBrk="0">
              <a:spcAft>
                <a:spcPts val="600"/>
              </a:spcAft>
            </a:pPr>
            <a:r>
              <a:rPr lang="zh-CN" altLang="en-US" sz="2400" b="1" dirty="0">
                <a:latin typeface="+mn-ea"/>
              </a:rPr>
              <a:t>一、汽车传动系统概述</a:t>
            </a:r>
            <a:endParaRPr lang="en-US" altLang="zh-CN" sz="2400" b="1" dirty="0">
              <a:latin typeface="+mn-ea"/>
            </a:endParaRPr>
          </a:p>
          <a:p>
            <a:pPr indent="575945" algn="just" eaLnBrk="0">
              <a:spcAft>
                <a:spcPts val="600"/>
              </a:spcAft>
            </a:pPr>
            <a:r>
              <a:rPr lang="zh-CN" altLang="en-US" sz="2200" dirty="0">
                <a:latin typeface="+mn-ea"/>
              </a:rPr>
              <a:t>传动系统的基本作用就是将发动机发出的动力按照需要传递给驱动轮。</a:t>
            </a:r>
            <a:endParaRPr lang="en-US" altLang="zh-CN" sz="2200" dirty="0">
              <a:latin typeface="+mn-ea"/>
            </a:endParaRPr>
          </a:p>
          <a:p>
            <a:pPr indent="575945" algn="just" eaLnBrk="0">
              <a:spcAft>
                <a:spcPts val="600"/>
              </a:spcAft>
            </a:pPr>
            <a:r>
              <a:rPr lang="zh-CN" altLang="en-US" sz="2300" b="1" dirty="0">
                <a:latin typeface="+mn-ea"/>
              </a:rPr>
              <a:t>（一）传动系统的布置形式</a:t>
            </a:r>
            <a:endParaRPr lang="en-US" altLang="zh-CN" sz="2300" b="1" dirty="0">
              <a:latin typeface="+mn-ea"/>
            </a:endParaRPr>
          </a:p>
          <a:p>
            <a:pPr indent="575945" algn="just" eaLnBrk="0">
              <a:spcAft>
                <a:spcPts val="600"/>
              </a:spcAft>
            </a:pPr>
            <a:r>
              <a:rPr lang="en-US" altLang="zh-CN" sz="2200" b="1" dirty="0">
                <a:latin typeface="+mn-ea"/>
              </a:rPr>
              <a:t>1.</a:t>
            </a:r>
            <a:r>
              <a:rPr lang="zh-CN" altLang="en-US" sz="2200" b="1" dirty="0">
                <a:latin typeface="+mn-ea"/>
              </a:rPr>
              <a:t>发动机前置、后轮驱动</a:t>
            </a:r>
            <a:endParaRPr lang="en-US" altLang="zh-CN" sz="2200" b="1" dirty="0">
              <a:latin typeface="+mn-ea"/>
            </a:endParaRPr>
          </a:p>
          <a:p>
            <a:pPr indent="575945" algn="just" eaLnBrk="0">
              <a:spcAft>
                <a:spcPts val="600"/>
              </a:spcAft>
            </a:pPr>
            <a:r>
              <a:rPr lang="zh-CN" altLang="en-US" sz="2200" dirty="0">
                <a:latin typeface="+mn-ea"/>
              </a:rPr>
              <a:t>发动机前置、后轮驱动（</a:t>
            </a:r>
            <a:r>
              <a:rPr lang="en-US" altLang="zh-CN" sz="2200" dirty="0">
                <a:latin typeface="+mn-ea"/>
              </a:rPr>
              <a:t>FR</a:t>
            </a:r>
            <a:r>
              <a:rPr lang="zh-CN" altLang="en-US" sz="2200" dirty="0">
                <a:latin typeface="+mn-ea"/>
              </a:rPr>
              <a:t>型）是目前普通汽车广泛采用的一种传动系统布置形式。它一般是将发动机、离合器和变速器连成一个整体安装在汽车前部，而主减速器、差速器和半轴则安装在汽车后部的后桥壳中，两者之间通过万向传动装置相连。如图</a:t>
            </a:r>
            <a:r>
              <a:rPr lang="en-US" altLang="zh-CN" sz="2200" dirty="0">
                <a:latin typeface="+mn-ea"/>
              </a:rPr>
              <a:t>4-1-1</a:t>
            </a:r>
            <a:r>
              <a:rPr lang="zh-CN" altLang="en-US" sz="2200" dirty="0">
                <a:latin typeface="+mn-ea"/>
              </a:rPr>
              <a:t>所示。</a:t>
            </a:r>
            <a:endParaRPr lang="zh-CN" altLang="zh-CN" sz="2200" dirty="0">
              <a:latin typeface="+mn-ea"/>
            </a:endParaRPr>
          </a:p>
        </p:txBody>
      </p:sp>
      <p:pic>
        <p:nvPicPr>
          <p:cNvPr id="5" name="图片 4">
            <a:extLst>
              <a:ext uri="{FF2B5EF4-FFF2-40B4-BE49-F238E27FC236}">
                <a16:creationId xmlns:a16="http://schemas.microsoft.com/office/drawing/2014/main" id="{A9C03566-AA06-1B26-08FA-F8754FF680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61819" y="4027203"/>
            <a:ext cx="5458837" cy="271345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CB34D9B-3B70-C7B4-1BB7-170B2B425BFA}"/>
              </a:ext>
            </a:extLst>
          </p:cNvPr>
          <p:cNvSpPr txBox="1"/>
          <p:nvPr/>
        </p:nvSpPr>
        <p:spPr>
          <a:xfrm>
            <a:off x="840000" y="1674673"/>
            <a:ext cx="10512000" cy="3508653"/>
          </a:xfrm>
          <a:prstGeom prst="rect">
            <a:avLst/>
          </a:prstGeom>
          <a:noFill/>
        </p:spPr>
        <p:txBody>
          <a:bodyPr wrap="square" rtlCol="0">
            <a:spAutoFit/>
          </a:bodyPr>
          <a:lstStyle/>
          <a:p>
            <a:pPr indent="576000" algn="just">
              <a:spcAft>
                <a:spcPts val="600"/>
              </a:spcAft>
            </a:pPr>
            <a:r>
              <a:rPr lang="zh-CN" altLang="en-US" sz="2500" b="1" dirty="0">
                <a:latin typeface="+mn-ea"/>
              </a:rPr>
              <a:t>（一）万向节</a:t>
            </a:r>
            <a:endParaRPr lang="en-US" altLang="zh-CN" sz="2500" b="1" dirty="0">
              <a:latin typeface="+mn-ea"/>
            </a:endParaRPr>
          </a:p>
          <a:p>
            <a:pPr indent="576000" algn="just">
              <a:spcAft>
                <a:spcPts val="600"/>
              </a:spcAft>
            </a:pPr>
            <a:r>
              <a:rPr lang="zh-CN" altLang="en-US" sz="2400" dirty="0">
                <a:latin typeface="+mn-ea"/>
              </a:rPr>
              <a:t>万向传动装置是由万向节和传动轴组成的，有时还加装中间支承。在变速器与驱动轴距离较远时，应将传动轴分成两段，并加装中间支承，这样可避免传动轴过长使自振频率降低，高转速下共振。汽车上任何一对轴线相交且相对位置经常变化的轴之间的动力传递均需要万向传动装置。万向传动装置的核心元件是万向节。万向节按其速度特性可分为不等速万向节（普通十字轴万向节）、准等角速万向节（双联式、三销轴式万向节等）和等角速万向节（球笼式、组合式万向节等）；万向节按其刚度大小，可分为刚性万向节和柔性万向节。</a:t>
            </a:r>
          </a:p>
        </p:txBody>
      </p:sp>
    </p:spTree>
    <p:extLst>
      <p:ext uri="{BB962C8B-B14F-4D97-AF65-F5344CB8AC3E}">
        <p14:creationId xmlns:p14="http://schemas.microsoft.com/office/powerpoint/2010/main" val="118835390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AEA42A6-9D4F-DDC3-FCD5-64AD79ED95C5}"/>
              </a:ext>
            </a:extLst>
          </p:cNvPr>
          <p:cNvSpPr txBox="1"/>
          <p:nvPr/>
        </p:nvSpPr>
        <p:spPr>
          <a:xfrm>
            <a:off x="839999" y="383447"/>
            <a:ext cx="10512000" cy="2831544"/>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不等速万向节</a:t>
            </a:r>
            <a:endParaRPr lang="en-US" altLang="zh-CN" sz="2400" b="1" dirty="0">
              <a:latin typeface="+mn-ea"/>
            </a:endParaRPr>
          </a:p>
          <a:p>
            <a:pPr indent="576000" algn="just">
              <a:spcAft>
                <a:spcPts val="600"/>
              </a:spcAft>
            </a:pPr>
            <a:r>
              <a:rPr lang="zh-CN" altLang="en-US" sz="2400" dirty="0">
                <a:latin typeface="+mn-ea"/>
              </a:rPr>
              <a:t>不等速万向节又称为十字轴万向节或十字架万向节。其特点是结构简单、传动可靠、效率高；允许相邻两轴的最大夹角为</a:t>
            </a:r>
            <a:r>
              <a:rPr lang="en-US" altLang="zh-CN" sz="2400" dirty="0">
                <a:latin typeface="+mn-ea"/>
              </a:rPr>
              <a:t>15°~20°</a:t>
            </a:r>
            <a:r>
              <a:rPr lang="zh-CN" altLang="en-US" sz="2400" dirty="0">
                <a:latin typeface="+mn-ea"/>
              </a:rPr>
              <a:t>。</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十字轴万向节构造。固装在两轴上的万向节叉孔，分别套在十字轴的四个轴颈上。在十字轴轴颈与万向节叉孔之间装有滚针和套筒，并用带有锁片的螺钉和轴承盖使之轴向定位。为了润滑轴承，十字轴内钻有油道，且与滑脂嘴、安全阀相通（图</a:t>
            </a:r>
            <a:r>
              <a:rPr lang="en-US" altLang="zh-CN" sz="2400" dirty="0">
                <a:latin typeface="+mn-ea"/>
              </a:rPr>
              <a:t>4-1-47</a:t>
            </a:r>
            <a:r>
              <a:rPr lang="zh-CN" altLang="en-US" sz="2400" dirty="0">
                <a:latin typeface="+mn-ea"/>
              </a:rPr>
              <a:t>）。</a:t>
            </a:r>
          </a:p>
        </p:txBody>
      </p:sp>
      <p:pic>
        <p:nvPicPr>
          <p:cNvPr id="5" name="图片 4">
            <a:extLst>
              <a:ext uri="{FF2B5EF4-FFF2-40B4-BE49-F238E27FC236}">
                <a16:creationId xmlns:a16="http://schemas.microsoft.com/office/drawing/2014/main" id="{9C547B4D-6497-16DB-7544-AE8D76BB9C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1713" y="3214991"/>
            <a:ext cx="4428571" cy="3476190"/>
          </a:xfrm>
          <a:prstGeom prst="rect">
            <a:avLst/>
          </a:prstGeom>
        </p:spPr>
      </p:pic>
    </p:spTree>
    <p:extLst>
      <p:ext uri="{BB962C8B-B14F-4D97-AF65-F5344CB8AC3E}">
        <p14:creationId xmlns:p14="http://schemas.microsoft.com/office/powerpoint/2010/main" val="345906995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F38848E-5916-91D1-1DDE-B042CAC1535C}"/>
              </a:ext>
            </a:extLst>
          </p:cNvPr>
          <p:cNvSpPr txBox="1"/>
          <p:nvPr/>
        </p:nvSpPr>
        <p:spPr>
          <a:xfrm>
            <a:off x="840000" y="1300404"/>
            <a:ext cx="10512000" cy="830997"/>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）十字轴万向节速度特性。当十字轴式刚性万向节的主动叉等角速度转动时，则从动叉以不等角速度转动。万向节工作原理如图</a:t>
            </a:r>
            <a:r>
              <a:rPr lang="en-US" altLang="zh-CN" sz="2400" dirty="0">
                <a:latin typeface="+mn-ea"/>
              </a:rPr>
              <a:t>4-1-48</a:t>
            </a:r>
            <a:r>
              <a:rPr lang="zh-CN" altLang="en-US" sz="2400" dirty="0">
                <a:latin typeface="+mn-ea"/>
              </a:rPr>
              <a:t>所示。</a:t>
            </a:r>
          </a:p>
        </p:txBody>
      </p:sp>
      <p:pic>
        <p:nvPicPr>
          <p:cNvPr id="5" name="图片 4">
            <a:extLst>
              <a:ext uri="{FF2B5EF4-FFF2-40B4-BE49-F238E27FC236}">
                <a16:creationId xmlns:a16="http://schemas.microsoft.com/office/drawing/2014/main" id="{CEFB6214-493A-AD14-5412-4CF0953998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595757"/>
            <a:ext cx="10512000" cy="2961839"/>
          </a:xfrm>
          <a:prstGeom prst="rect">
            <a:avLst/>
          </a:prstGeom>
        </p:spPr>
      </p:pic>
    </p:spTree>
    <p:extLst>
      <p:ext uri="{BB962C8B-B14F-4D97-AF65-F5344CB8AC3E}">
        <p14:creationId xmlns:p14="http://schemas.microsoft.com/office/powerpoint/2010/main" val="309002750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3A5B9BA-AE44-8E4C-9968-3DA78F9AB905}"/>
              </a:ext>
            </a:extLst>
          </p:cNvPr>
          <p:cNvSpPr txBox="1"/>
          <p:nvPr/>
        </p:nvSpPr>
        <p:spPr>
          <a:xfrm>
            <a:off x="953311" y="1459230"/>
            <a:ext cx="5496128" cy="3939540"/>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）十字轴万向节的改进方式。为实现等角速度传动，可将两个普通十字轴式刚性万向节按一定的排列方式安装（图</a:t>
            </a:r>
            <a:r>
              <a:rPr lang="en-US" altLang="zh-CN" sz="2400" dirty="0">
                <a:latin typeface="+mn-ea"/>
              </a:rPr>
              <a:t>4-1-49</a:t>
            </a:r>
            <a:r>
              <a:rPr lang="zh-CN" altLang="en-US" sz="2400" dirty="0">
                <a:latin typeface="+mn-ea"/>
              </a:rPr>
              <a:t>）。满足下述两个条件，输出轴与输入轴的角速度就相等：</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）第一个万向节的从动叉和第二个万向节的主动叉与传动轴相连，且传动轴两端的万向节叉在同一平面内；</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）输入轴、输出轴与传动轴的夹角相等。</a:t>
            </a:r>
          </a:p>
        </p:txBody>
      </p:sp>
      <p:pic>
        <p:nvPicPr>
          <p:cNvPr id="5" name="图片 4">
            <a:extLst>
              <a:ext uri="{FF2B5EF4-FFF2-40B4-BE49-F238E27FC236}">
                <a16:creationId xmlns:a16="http://schemas.microsoft.com/office/drawing/2014/main" id="{DD2D5CE8-32F1-64CF-C219-654AE8FF6C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62499" y="1405190"/>
            <a:ext cx="3476190" cy="4047619"/>
          </a:xfrm>
          <a:prstGeom prst="rect">
            <a:avLst/>
          </a:prstGeom>
        </p:spPr>
      </p:pic>
    </p:spTree>
    <p:extLst>
      <p:ext uri="{BB962C8B-B14F-4D97-AF65-F5344CB8AC3E}">
        <p14:creationId xmlns:p14="http://schemas.microsoft.com/office/powerpoint/2010/main" val="288747651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BB0E6B9-8367-0CD9-F28E-7B8029643B55}"/>
              </a:ext>
            </a:extLst>
          </p:cNvPr>
          <p:cNvSpPr txBox="1"/>
          <p:nvPr/>
        </p:nvSpPr>
        <p:spPr>
          <a:xfrm>
            <a:off x="839999" y="966723"/>
            <a:ext cx="10512000" cy="1277273"/>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等速万向节</a:t>
            </a:r>
            <a:endParaRPr lang="en-US" altLang="zh-CN" sz="2400" b="1" dirty="0">
              <a:latin typeface="+mn-ea"/>
            </a:endParaRPr>
          </a:p>
          <a:p>
            <a:pPr indent="576000" algn="just">
              <a:spcAft>
                <a:spcPts val="600"/>
              </a:spcAft>
            </a:pPr>
            <a:r>
              <a:rPr lang="zh-CN" altLang="en-US" sz="2400" dirty="0">
                <a:latin typeface="+mn-ea"/>
              </a:rPr>
              <a:t>等速万向节的基本原理是传力点永远位于两轴交点的平分面上（图</a:t>
            </a:r>
            <a:r>
              <a:rPr lang="en-US" altLang="zh-CN" sz="2400" dirty="0">
                <a:latin typeface="+mn-ea"/>
              </a:rPr>
              <a:t>4-1-50</a:t>
            </a:r>
            <a:r>
              <a:rPr lang="zh-CN" altLang="en-US" sz="2400" dirty="0">
                <a:latin typeface="+mn-ea"/>
              </a:rPr>
              <a:t>）。等速万向节常见的结构形式有球笼式、球叉式、组合式。</a:t>
            </a:r>
          </a:p>
        </p:txBody>
      </p:sp>
      <p:pic>
        <p:nvPicPr>
          <p:cNvPr id="5" name="图片 4">
            <a:extLst>
              <a:ext uri="{FF2B5EF4-FFF2-40B4-BE49-F238E27FC236}">
                <a16:creationId xmlns:a16="http://schemas.microsoft.com/office/drawing/2014/main" id="{4BDB16EE-C5EA-2FD5-7DE0-1E9605E058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99792" y="2459740"/>
            <a:ext cx="5392415" cy="3431537"/>
          </a:xfrm>
          <a:prstGeom prst="rect">
            <a:avLst/>
          </a:prstGeom>
        </p:spPr>
      </p:pic>
    </p:spTree>
    <p:extLst>
      <p:ext uri="{BB962C8B-B14F-4D97-AF65-F5344CB8AC3E}">
        <p14:creationId xmlns:p14="http://schemas.microsoft.com/office/powerpoint/2010/main" val="38844076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6FCFA6B-6FEF-02F2-61C2-FEBA5FD42A24}"/>
              </a:ext>
            </a:extLst>
          </p:cNvPr>
          <p:cNvSpPr txBox="1"/>
          <p:nvPr/>
        </p:nvSpPr>
        <p:spPr>
          <a:xfrm>
            <a:off x="779834" y="1441212"/>
            <a:ext cx="10632332" cy="1569660"/>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）球笼式等速万向节。如图</a:t>
            </a:r>
            <a:r>
              <a:rPr lang="en-US" altLang="zh-CN" sz="2400" dirty="0">
                <a:latin typeface="+mn-ea"/>
              </a:rPr>
              <a:t>4-1-51</a:t>
            </a:r>
            <a:r>
              <a:rPr lang="zh-CN" altLang="en-US" sz="2400" dirty="0">
                <a:latin typeface="+mn-ea"/>
              </a:rPr>
              <a:t>所示，星形套与主动轴用花键固接在一起，星形套外表面有六条弧形凹槽滚道，球形壳的内表面有相应的六条凹槽，六个钢球分别安装在各条凹槽中，由球笼使其保持在同一平面内。动力由主动轴、钢球、球形壳输出。</a:t>
            </a:r>
          </a:p>
        </p:txBody>
      </p:sp>
      <p:pic>
        <p:nvPicPr>
          <p:cNvPr id="5" name="图片 4">
            <a:extLst>
              <a:ext uri="{FF2B5EF4-FFF2-40B4-BE49-F238E27FC236}">
                <a16:creationId xmlns:a16="http://schemas.microsoft.com/office/drawing/2014/main" id="{DF60AFCB-F02D-DA4D-4318-4B8043C2A9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3440" y="3303656"/>
            <a:ext cx="8765120" cy="2113132"/>
          </a:xfrm>
          <a:prstGeom prst="rect">
            <a:avLst/>
          </a:prstGeom>
        </p:spPr>
      </p:pic>
    </p:spTree>
    <p:extLst>
      <p:ext uri="{BB962C8B-B14F-4D97-AF65-F5344CB8AC3E}">
        <p14:creationId xmlns:p14="http://schemas.microsoft.com/office/powerpoint/2010/main" val="159411239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BCF3B04-17B9-BEE8-835A-831F8FD5185A}"/>
              </a:ext>
            </a:extLst>
          </p:cNvPr>
          <p:cNvSpPr txBox="1"/>
          <p:nvPr/>
        </p:nvSpPr>
        <p:spPr>
          <a:xfrm>
            <a:off x="840000" y="573931"/>
            <a:ext cx="10512000" cy="1569660"/>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）球叉式等速万向节。球叉式等速万向节主要由主动叉、从动叉、四个传力钢球和一个中心钢球等组成（图</a:t>
            </a:r>
            <a:r>
              <a:rPr lang="en-US" altLang="zh-CN" sz="2400" dirty="0">
                <a:latin typeface="+mn-ea"/>
              </a:rPr>
              <a:t>4-1-52</a:t>
            </a:r>
            <a:r>
              <a:rPr lang="zh-CN" altLang="en-US" sz="2400" dirty="0">
                <a:latin typeface="+mn-ea"/>
              </a:rPr>
              <a:t>）。球叉式等速万向节的两轴的夹角无论如何变化，传力钢球中心一定处于两圆弧滚道的交点处，即处在两轴交角的平分面上，等速传动。</a:t>
            </a:r>
          </a:p>
        </p:txBody>
      </p:sp>
      <p:pic>
        <p:nvPicPr>
          <p:cNvPr id="5" name="图片 4">
            <a:extLst>
              <a:ext uri="{FF2B5EF4-FFF2-40B4-BE49-F238E27FC236}">
                <a16:creationId xmlns:a16="http://schemas.microsoft.com/office/drawing/2014/main" id="{9C09F79A-6781-424A-48FA-7E4478C589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1084" y="2159239"/>
            <a:ext cx="4909832" cy="4124830"/>
          </a:xfrm>
          <a:prstGeom prst="rect">
            <a:avLst/>
          </a:prstGeom>
        </p:spPr>
      </p:pic>
    </p:spTree>
    <p:extLst>
      <p:ext uri="{BB962C8B-B14F-4D97-AF65-F5344CB8AC3E}">
        <p14:creationId xmlns:p14="http://schemas.microsoft.com/office/powerpoint/2010/main" val="290360715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B70DCCB-8CA5-0FDA-133A-C1FD76F44B5D}"/>
              </a:ext>
            </a:extLst>
          </p:cNvPr>
          <p:cNvSpPr txBox="1"/>
          <p:nvPr/>
        </p:nvSpPr>
        <p:spPr>
          <a:xfrm>
            <a:off x="840000" y="494518"/>
            <a:ext cx="10512000" cy="2846933"/>
          </a:xfrm>
          <a:prstGeom prst="rect">
            <a:avLst/>
          </a:prstGeom>
          <a:noFill/>
        </p:spPr>
        <p:txBody>
          <a:bodyPr wrap="square" rtlCol="0">
            <a:spAutoFit/>
          </a:bodyPr>
          <a:lstStyle/>
          <a:p>
            <a:pPr indent="576000" algn="just">
              <a:spcAft>
                <a:spcPts val="600"/>
              </a:spcAft>
            </a:pPr>
            <a:r>
              <a:rPr lang="zh-CN" altLang="en-US" sz="2500" b="1" dirty="0">
                <a:latin typeface="+mn-ea"/>
              </a:rPr>
              <a:t>（二）传动轴和中间支承</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传动轴</a:t>
            </a:r>
            <a:endParaRPr lang="en-US" altLang="zh-CN" sz="2400" b="1" dirty="0">
              <a:latin typeface="+mn-ea"/>
            </a:endParaRPr>
          </a:p>
          <a:p>
            <a:pPr indent="576000" algn="just">
              <a:spcAft>
                <a:spcPts val="600"/>
              </a:spcAft>
            </a:pPr>
            <a:r>
              <a:rPr lang="zh-CN" altLang="en-US" sz="2400" dirty="0">
                <a:latin typeface="+mn-ea"/>
              </a:rPr>
              <a:t>传动轴（图</a:t>
            </a:r>
            <a:r>
              <a:rPr lang="en-US" altLang="zh-CN" sz="2400" dirty="0">
                <a:latin typeface="+mn-ea"/>
              </a:rPr>
              <a:t>4-1-53</a:t>
            </a:r>
            <a:r>
              <a:rPr lang="zh-CN" altLang="en-US" sz="2400" dirty="0">
                <a:latin typeface="+mn-ea"/>
              </a:rPr>
              <a:t>）是万向传动装置中的主要传力部件，通常用来连接变速器（或分动器）和驱动桥，在转向驱动桥和断开式驱动桥中，则用来连接差速器和驱动轮。其构造特点是轴管壁厚均匀；传动轴过长，易共振，将其分成两段并加上中间支承；两端焊接的部分由花键轴和万向节叉组成；用滑动花键连接，以实现传动轴长度的变化；用平衡片修补平衡量。</a:t>
            </a:r>
          </a:p>
        </p:txBody>
      </p:sp>
      <p:pic>
        <p:nvPicPr>
          <p:cNvPr id="5" name="图片 4">
            <a:extLst>
              <a:ext uri="{FF2B5EF4-FFF2-40B4-BE49-F238E27FC236}">
                <a16:creationId xmlns:a16="http://schemas.microsoft.com/office/drawing/2014/main" id="{A02701F3-7F9F-93DD-2A3B-8C1785051C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0237" y="3570955"/>
            <a:ext cx="5491526" cy="2792527"/>
          </a:xfrm>
          <a:prstGeom prst="rect">
            <a:avLst/>
          </a:prstGeom>
        </p:spPr>
      </p:pic>
    </p:spTree>
    <p:extLst>
      <p:ext uri="{BB962C8B-B14F-4D97-AF65-F5344CB8AC3E}">
        <p14:creationId xmlns:p14="http://schemas.microsoft.com/office/powerpoint/2010/main" val="127404762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C08A434-CDF2-6B79-CA67-2516AA4036A9}"/>
              </a:ext>
            </a:extLst>
          </p:cNvPr>
          <p:cNvSpPr txBox="1"/>
          <p:nvPr/>
        </p:nvSpPr>
        <p:spPr>
          <a:xfrm>
            <a:off x="839999" y="418290"/>
            <a:ext cx="10512000" cy="1200329"/>
          </a:xfrm>
          <a:prstGeom prst="rect">
            <a:avLst/>
          </a:prstGeom>
          <a:noFill/>
        </p:spPr>
        <p:txBody>
          <a:bodyPr wrap="square" rtlCol="0">
            <a:spAutoFit/>
          </a:bodyPr>
          <a:lstStyle/>
          <a:p>
            <a:pPr indent="576000" algn="just">
              <a:spcAft>
                <a:spcPts val="600"/>
              </a:spcAft>
            </a:pPr>
            <a:r>
              <a:rPr lang="zh-CN" altLang="en-US" sz="2400" dirty="0">
                <a:latin typeface="+mn-ea"/>
              </a:rPr>
              <a:t>多段式的传动轴带有中央支承轴承（图</a:t>
            </a:r>
            <a:r>
              <a:rPr lang="en-US" altLang="zh-CN" sz="2400" dirty="0">
                <a:latin typeface="+mn-ea"/>
              </a:rPr>
              <a:t>4-1-54</a:t>
            </a:r>
            <a:r>
              <a:rPr lang="zh-CN" altLang="en-US" sz="2400" dirty="0">
                <a:latin typeface="+mn-ea"/>
              </a:rPr>
              <a:t>），用以支承传动轴的中间部分，万向节不断调整固定不动的变速器及运动中的传动轴之间的角度变化。滑动叉依靠沿着花键的滑动补偿驱动桥运动引起的传动轴的长度变化。</a:t>
            </a:r>
          </a:p>
        </p:txBody>
      </p:sp>
      <p:pic>
        <p:nvPicPr>
          <p:cNvPr id="5" name="图片 4">
            <a:extLst>
              <a:ext uri="{FF2B5EF4-FFF2-40B4-BE49-F238E27FC236}">
                <a16:creationId xmlns:a16="http://schemas.microsoft.com/office/drawing/2014/main" id="{F7459AF8-5156-201C-5111-E4B570E0DD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72190" y="1744084"/>
            <a:ext cx="6847619" cy="4809524"/>
          </a:xfrm>
          <a:prstGeom prst="rect">
            <a:avLst/>
          </a:prstGeom>
        </p:spPr>
      </p:pic>
    </p:spTree>
    <p:extLst>
      <p:ext uri="{BB962C8B-B14F-4D97-AF65-F5344CB8AC3E}">
        <p14:creationId xmlns:p14="http://schemas.microsoft.com/office/powerpoint/2010/main" val="300290682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5FEE45D-A748-8C51-5ED1-71B2D23DF4EB}"/>
              </a:ext>
            </a:extLst>
          </p:cNvPr>
          <p:cNvSpPr txBox="1"/>
          <p:nvPr/>
        </p:nvSpPr>
        <p:spPr>
          <a:xfrm>
            <a:off x="840000" y="651754"/>
            <a:ext cx="10512000" cy="2308324"/>
          </a:xfrm>
          <a:prstGeom prst="rect">
            <a:avLst/>
          </a:prstGeom>
          <a:noFill/>
        </p:spPr>
        <p:txBody>
          <a:bodyPr wrap="square" rtlCol="0">
            <a:spAutoFit/>
          </a:bodyPr>
          <a:lstStyle/>
          <a:p>
            <a:pPr indent="576000" algn="just">
              <a:spcAft>
                <a:spcPts val="600"/>
              </a:spcAft>
            </a:pPr>
            <a:r>
              <a:rPr lang="zh-CN" altLang="en-US" sz="2400" dirty="0">
                <a:latin typeface="+mn-ea"/>
              </a:rPr>
              <a:t>传动轴工作原理：十字轴万向节（</a:t>
            </a:r>
            <a:r>
              <a:rPr lang="en-US" altLang="zh-CN" sz="2400" dirty="0">
                <a:latin typeface="+mn-ea"/>
              </a:rPr>
              <a:t>U</a:t>
            </a:r>
            <a:r>
              <a:rPr lang="zh-CN" altLang="en-US" sz="2400" dirty="0">
                <a:latin typeface="+mn-ea"/>
              </a:rPr>
              <a:t>形万向节）安装于传动轴的两端，尽量抵消工作角度的变化。滑动叉轴可以补偿因悬挂位置改变而引起的传动轴长度变化。为了能够正常使用，传动轴装车前必须经过平衡和尺寸调整，工作角度也要在规定范围内。在整体式传动轴中有两个工作角度：一是变速器或分动器输出轴与传动轴夹角；二是传动轴和驱动桥输入轴之间的夹角（图</a:t>
            </a:r>
            <a:r>
              <a:rPr lang="en-US" altLang="zh-CN" sz="2400" dirty="0">
                <a:latin typeface="+mn-ea"/>
              </a:rPr>
              <a:t>4-1-55</a:t>
            </a:r>
            <a:r>
              <a:rPr lang="zh-CN" altLang="en-US" sz="2400" dirty="0">
                <a:latin typeface="+mn-ea"/>
              </a:rPr>
              <a:t>）。</a:t>
            </a:r>
          </a:p>
        </p:txBody>
      </p:sp>
      <p:pic>
        <p:nvPicPr>
          <p:cNvPr id="5" name="图片 4">
            <a:extLst>
              <a:ext uri="{FF2B5EF4-FFF2-40B4-BE49-F238E27FC236}">
                <a16:creationId xmlns:a16="http://schemas.microsoft.com/office/drawing/2014/main" id="{1B901903-C324-D477-F3D0-133184D1EF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4571" y="3253865"/>
            <a:ext cx="7342857" cy="2952381"/>
          </a:xfrm>
          <a:prstGeom prst="rect">
            <a:avLst/>
          </a:prstGeom>
        </p:spPr>
      </p:pic>
    </p:spTree>
    <p:extLst>
      <p:ext uri="{BB962C8B-B14F-4D97-AF65-F5344CB8AC3E}">
        <p14:creationId xmlns:p14="http://schemas.microsoft.com/office/powerpoint/2010/main" val="31904100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2B3517A-A0E3-8E47-D4CF-AEA36682262D}"/>
              </a:ext>
            </a:extLst>
          </p:cNvPr>
          <p:cNvSpPr txBox="1"/>
          <p:nvPr/>
        </p:nvSpPr>
        <p:spPr>
          <a:xfrm>
            <a:off x="840000" y="729575"/>
            <a:ext cx="10512000" cy="1646605"/>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发动机前置、前轮驱动</a:t>
            </a:r>
            <a:endParaRPr lang="en-US" altLang="zh-CN" sz="2400" b="1" dirty="0">
              <a:latin typeface="+mn-ea"/>
            </a:endParaRPr>
          </a:p>
          <a:p>
            <a:pPr indent="576000" algn="just">
              <a:spcAft>
                <a:spcPts val="600"/>
              </a:spcAft>
            </a:pPr>
            <a:r>
              <a:rPr lang="zh-CN" altLang="en-US" sz="2400" dirty="0">
                <a:latin typeface="+mn-ea"/>
              </a:rPr>
              <a:t>发动机前置、前轮驱动（</a:t>
            </a:r>
            <a:r>
              <a:rPr lang="en-US" altLang="zh-CN" sz="2400" dirty="0">
                <a:latin typeface="+mn-ea"/>
              </a:rPr>
              <a:t>FF</a:t>
            </a:r>
            <a:r>
              <a:rPr lang="zh-CN" altLang="en-US" sz="2400" dirty="0">
                <a:latin typeface="+mn-ea"/>
              </a:rPr>
              <a:t>型）传动系统的变速器、主减速器和差速器合为一体并同发动机、离合器一起集中安装在汽车前部。发动机有纵向布置和横向布置之分。如图</a:t>
            </a:r>
            <a:r>
              <a:rPr lang="en-US" altLang="zh-CN" sz="2400" dirty="0">
                <a:latin typeface="+mn-ea"/>
              </a:rPr>
              <a:t>4-1-2</a:t>
            </a:r>
            <a:r>
              <a:rPr lang="zh-CN" altLang="en-US" sz="2400" dirty="0">
                <a:latin typeface="+mn-ea"/>
              </a:rPr>
              <a:t>所示。</a:t>
            </a:r>
          </a:p>
        </p:txBody>
      </p:sp>
      <p:pic>
        <p:nvPicPr>
          <p:cNvPr id="7" name="图片 6">
            <a:extLst>
              <a:ext uri="{FF2B5EF4-FFF2-40B4-BE49-F238E27FC236}">
                <a16:creationId xmlns:a16="http://schemas.microsoft.com/office/drawing/2014/main" id="{FDB9BB6A-B715-622C-9494-76C0597B91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5524" y="2652235"/>
            <a:ext cx="6580952" cy="3476190"/>
          </a:xfrm>
          <a:prstGeom prst="rect">
            <a:avLst/>
          </a:prstGeom>
        </p:spPr>
      </p:pic>
    </p:spTree>
    <p:extLst>
      <p:ext uri="{BB962C8B-B14F-4D97-AF65-F5344CB8AC3E}">
        <p14:creationId xmlns:p14="http://schemas.microsoft.com/office/powerpoint/2010/main" val="5265809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CE019F7-3669-25BA-6BDB-2C89B43867CC}"/>
              </a:ext>
            </a:extLst>
          </p:cNvPr>
          <p:cNvSpPr txBox="1"/>
          <p:nvPr/>
        </p:nvSpPr>
        <p:spPr>
          <a:xfrm>
            <a:off x="1110572" y="465001"/>
            <a:ext cx="9970851" cy="2462213"/>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中间支承</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）中间支承通常安装在车架横梁上，能补偿传动轴轴向和角度方向的安装误差，以及汽车在行驶过程中因发动机窜动或车架变形等引起的位移。</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）中间支承常用弹性元件来满足上述要求，它主要由轴承、带油封的盖、支架、弹性元件等组成（图</a:t>
            </a:r>
            <a:r>
              <a:rPr lang="en-US" altLang="zh-CN" sz="2400" dirty="0">
                <a:latin typeface="+mn-ea"/>
              </a:rPr>
              <a:t>4-1-56</a:t>
            </a:r>
            <a:r>
              <a:rPr lang="zh-CN" altLang="en-US" sz="2400" dirty="0">
                <a:latin typeface="+mn-ea"/>
              </a:rPr>
              <a:t>）。</a:t>
            </a:r>
          </a:p>
        </p:txBody>
      </p:sp>
      <p:pic>
        <p:nvPicPr>
          <p:cNvPr id="5" name="图片 4">
            <a:extLst>
              <a:ext uri="{FF2B5EF4-FFF2-40B4-BE49-F238E27FC236}">
                <a16:creationId xmlns:a16="http://schemas.microsoft.com/office/drawing/2014/main" id="{9BADF6B5-32D1-5AB8-207B-710AB9DE2D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7268" y="2977779"/>
            <a:ext cx="6577461" cy="3415220"/>
          </a:xfrm>
          <a:prstGeom prst="rect">
            <a:avLst/>
          </a:prstGeom>
        </p:spPr>
      </p:pic>
    </p:spTree>
    <p:extLst>
      <p:ext uri="{BB962C8B-B14F-4D97-AF65-F5344CB8AC3E}">
        <p14:creationId xmlns:p14="http://schemas.microsoft.com/office/powerpoint/2010/main" val="262784925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33BABEC-BBF0-DEFD-D826-E4C00367425D}"/>
              </a:ext>
            </a:extLst>
          </p:cNvPr>
          <p:cNvSpPr txBox="1"/>
          <p:nvPr/>
        </p:nvSpPr>
        <p:spPr>
          <a:xfrm>
            <a:off x="840000" y="2136338"/>
            <a:ext cx="10512000" cy="2585323"/>
          </a:xfrm>
          <a:prstGeom prst="rect">
            <a:avLst/>
          </a:prstGeom>
          <a:noFill/>
        </p:spPr>
        <p:txBody>
          <a:bodyPr wrap="square" rtlCol="0">
            <a:spAutoFit/>
          </a:bodyPr>
          <a:lstStyle/>
          <a:p>
            <a:pPr indent="576000" algn="just">
              <a:spcAft>
                <a:spcPts val="600"/>
              </a:spcAft>
            </a:pPr>
            <a:r>
              <a:rPr lang="zh-CN" altLang="en-US" sz="2600" b="1" dirty="0">
                <a:latin typeface="+mn-ea"/>
              </a:rPr>
              <a:t>五、驱动桥</a:t>
            </a:r>
            <a:endParaRPr lang="en-US" altLang="zh-CN" sz="2600" b="1" dirty="0">
              <a:latin typeface="+mn-ea"/>
            </a:endParaRPr>
          </a:p>
          <a:p>
            <a:pPr indent="576000" algn="just">
              <a:spcAft>
                <a:spcPts val="600"/>
              </a:spcAft>
            </a:pPr>
            <a:r>
              <a:rPr lang="zh-CN" altLang="en-US" sz="2500" b="1" dirty="0">
                <a:latin typeface="+mn-ea"/>
              </a:rPr>
              <a:t>（一）驱动桥的功用、组成与结构类型</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驱动桥的功用</a:t>
            </a:r>
            <a:endParaRPr lang="en-US" altLang="zh-CN" sz="2400" b="1" dirty="0">
              <a:latin typeface="+mn-ea"/>
            </a:endParaRPr>
          </a:p>
          <a:p>
            <a:pPr indent="576000" algn="just">
              <a:spcAft>
                <a:spcPts val="600"/>
              </a:spcAft>
            </a:pPr>
            <a:r>
              <a:rPr lang="zh-CN" altLang="en-US" sz="2400" dirty="0">
                <a:latin typeface="+mn-ea"/>
              </a:rPr>
              <a:t>万向传动装置输入的动力经降速增矩、改变动力传递方向</a:t>
            </a:r>
            <a:r>
              <a:rPr lang="en-US" altLang="zh-CN" sz="2400" dirty="0">
                <a:latin typeface="+mn-ea"/>
              </a:rPr>
              <a:t>90°</a:t>
            </a:r>
            <a:r>
              <a:rPr lang="zh-CN" altLang="en-US" sz="2400" dirty="0">
                <a:latin typeface="+mn-ea"/>
              </a:rPr>
              <a:t>后，分配到左右驱动轮，使汽车行驶，并允许左右驱动轮以不同的转速旋转而驱动汽车行驶。</a:t>
            </a:r>
          </a:p>
        </p:txBody>
      </p:sp>
    </p:spTree>
    <p:extLst>
      <p:ext uri="{BB962C8B-B14F-4D97-AF65-F5344CB8AC3E}">
        <p14:creationId xmlns:p14="http://schemas.microsoft.com/office/powerpoint/2010/main" val="227876837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93DA01A-D92B-42E8-6966-986CD651EE24}"/>
              </a:ext>
            </a:extLst>
          </p:cNvPr>
          <p:cNvSpPr txBox="1"/>
          <p:nvPr/>
        </p:nvSpPr>
        <p:spPr>
          <a:xfrm>
            <a:off x="729576" y="1713145"/>
            <a:ext cx="6916366" cy="3431709"/>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驱动桥的组成</a:t>
            </a:r>
            <a:endParaRPr lang="en-US" altLang="zh-CN" sz="2400" b="1" dirty="0">
              <a:latin typeface="+mn-ea"/>
            </a:endParaRPr>
          </a:p>
          <a:p>
            <a:pPr indent="576000" algn="just">
              <a:spcAft>
                <a:spcPts val="600"/>
              </a:spcAft>
            </a:pPr>
            <a:r>
              <a:rPr lang="zh-CN" altLang="en-US" sz="2400" dirty="0">
                <a:latin typeface="+mn-ea"/>
              </a:rPr>
              <a:t>驱动桥由主减速器、差速器、半轴和桥壳等组成（图</a:t>
            </a:r>
            <a:r>
              <a:rPr lang="en-US" altLang="zh-CN" sz="2400" dirty="0">
                <a:latin typeface="+mn-ea"/>
              </a:rPr>
              <a:t>4-1-57</a:t>
            </a:r>
            <a:r>
              <a:rPr lang="zh-CN" altLang="en-US" sz="2400" dirty="0">
                <a:latin typeface="+mn-ea"/>
              </a:rPr>
              <a:t>）。万向传动装置传来的动力依次经主减速器、差速器和半轴传递给驱动轮。</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）主减速器作用：降速、增矩、变向。</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）差速器作用：使两侧驱动轮不等速旋转。</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）半轴作用：将转矩从差速器传至驱动桥。</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）桥壳作用：安装基础，承重且承力。</a:t>
            </a:r>
          </a:p>
        </p:txBody>
      </p:sp>
      <p:pic>
        <p:nvPicPr>
          <p:cNvPr id="5" name="图片 4">
            <a:extLst>
              <a:ext uri="{FF2B5EF4-FFF2-40B4-BE49-F238E27FC236}">
                <a16:creationId xmlns:a16="http://schemas.microsoft.com/office/drawing/2014/main" id="{42609CF0-F3F0-B621-4C49-995DA6BC29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29091" y="1924237"/>
            <a:ext cx="3533333" cy="3009524"/>
          </a:xfrm>
          <a:prstGeom prst="rect">
            <a:avLst/>
          </a:prstGeom>
        </p:spPr>
      </p:pic>
    </p:spTree>
    <p:extLst>
      <p:ext uri="{BB962C8B-B14F-4D97-AF65-F5344CB8AC3E}">
        <p14:creationId xmlns:p14="http://schemas.microsoft.com/office/powerpoint/2010/main" val="32974950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F81B8B0-525C-7588-BC09-7D002F33469A}"/>
              </a:ext>
            </a:extLst>
          </p:cNvPr>
          <p:cNvSpPr txBox="1"/>
          <p:nvPr/>
        </p:nvSpPr>
        <p:spPr>
          <a:xfrm>
            <a:off x="840000" y="1420758"/>
            <a:ext cx="10512000" cy="4016484"/>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驱动桥的结构类型</a:t>
            </a:r>
            <a:endParaRPr lang="en-US" altLang="zh-CN" sz="2400" b="1" dirty="0">
              <a:latin typeface="+mn-ea"/>
            </a:endParaRPr>
          </a:p>
          <a:p>
            <a:pPr indent="576000" algn="just">
              <a:spcAft>
                <a:spcPts val="600"/>
              </a:spcAft>
            </a:pPr>
            <a:r>
              <a:rPr lang="zh-CN" altLang="en-US" sz="2400" dirty="0">
                <a:latin typeface="+mn-ea"/>
              </a:rPr>
              <a:t>驱动桥可分为整体式驱动桥和断开式驱动桥两种。</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整体式驱动桥：采用非独立悬架，其驱动桥壳为刚性的整体，驱动桥两端通过悬架与车架连接，左右半轴始终在一条直线上，即左右驱动桥不能相互独立地跳动。当某一侧车轮因地面升高或下降时，整个驱动桥及车身都要随之发生倾斜。</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断开式驱动桥：采用独立悬架，其主减速器固定在车架上，驱动桥壳分段制成并用铰链连接，半轴也分段并用万向节连接。驱动器两端分别用悬架与车架连接。这样，两侧的驱动轮及桥壳可以彼此独立地相对于车架上下跳动。</a:t>
            </a:r>
          </a:p>
        </p:txBody>
      </p:sp>
    </p:spTree>
    <p:extLst>
      <p:ext uri="{BB962C8B-B14F-4D97-AF65-F5344CB8AC3E}">
        <p14:creationId xmlns:p14="http://schemas.microsoft.com/office/powerpoint/2010/main" val="146625596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696DB87-A8B3-176B-D12E-8B1DE1054859}"/>
              </a:ext>
            </a:extLst>
          </p:cNvPr>
          <p:cNvSpPr txBox="1"/>
          <p:nvPr/>
        </p:nvSpPr>
        <p:spPr>
          <a:xfrm>
            <a:off x="840000" y="897538"/>
            <a:ext cx="10512000" cy="5062924"/>
          </a:xfrm>
          <a:prstGeom prst="rect">
            <a:avLst/>
          </a:prstGeom>
          <a:noFill/>
        </p:spPr>
        <p:txBody>
          <a:bodyPr wrap="square" rtlCol="0">
            <a:spAutoFit/>
          </a:bodyPr>
          <a:lstStyle/>
          <a:p>
            <a:pPr indent="576000" algn="just">
              <a:spcAft>
                <a:spcPts val="600"/>
              </a:spcAft>
            </a:pPr>
            <a:r>
              <a:rPr lang="zh-CN" altLang="en-US" sz="2500" b="1" dirty="0">
                <a:latin typeface="+mn-ea"/>
              </a:rPr>
              <a:t>（二）主减速器</a:t>
            </a:r>
            <a:endParaRPr lang="en-US" altLang="zh-CN" sz="2500" b="1" dirty="0">
              <a:latin typeface="+mn-ea"/>
            </a:endParaRPr>
          </a:p>
          <a:p>
            <a:pPr indent="576000" algn="just">
              <a:spcAft>
                <a:spcPts val="600"/>
              </a:spcAft>
            </a:pPr>
            <a:r>
              <a:rPr lang="zh-CN" altLang="en-US" sz="2400" dirty="0">
                <a:latin typeface="+mn-ea"/>
              </a:rPr>
              <a:t>主减速器的功用是将输入的转矩增大、转速降低，并将动力传递的方向改变后（横向布置发动机的除外）传递给差速器。按参加传动的齿轮副数目，主减速器可分为单级式主减速器和双级式主减速器。按主减速器传动比个数，主减速器可分为单速式主减速器和双速式主减速器。单速式主减速器的传动比是一定值；双速式主减速器则有两个传动比（即两条传动路线）供驾驶员选择。按齿轮副结构形式，主减速器可分为圆柱齿轮式（又可分为定轴轮系和行星轮系）主减速器和圆锥齿轮式（又可分为螺旋锥齿轮式和双曲面锥齿轮式）主减速器。</a:t>
            </a:r>
            <a:endParaRPr lang="en-US" altLang="zh-CN" sz="2400" dirty="0">
              <a:latin typeface="+mn-ea"/>
            </a:endParaRPr>
          </a:p>
          <a:p>
            <a:pPr indent="576000" algn="just">
              <a:spcAft>
                <a:spcPts val="600"/>
              </a:spcAft>
            </a:pPr>
            <a:r>
              <a:rPr lang="zh-CN" altLang="en-US" sz="2400" dirty="0">
                <a:latin typeface="+mn-ea"/>
              </a:rPr>
              <a:t>轿车和一般轻、中型货车一般采用单级式主减速器，它的特点是结构简单、体积小、质量轻、传动效率高。它的基本工作原理是将万向传动装置传来的动力由叉形凸缘经花键传递给主动齿轮、从动齿轮，减速变向后，通过螺栓传递给差速器壳，再由差速器传递给两侧半轴驱动齿轮。</a:t>
            </a:r>
          </a:p>
        </p:txBody>
      </p:sp>
    </p:spTree>
    <p:extLst>
      <p:ext uri="{BB962C8B-B14F-4D97-AF65-F5344CB8AC3E}">
        <p14:creationId xmlns:p14="http://schemas.microsoft.com/office/powerpoint/2010/main" val="373622512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978607B-851C-3050-7898-112EDA5F1EAE}"/>
              </a:ext>
            </a:extLst>
          </p:cNvPr>
          <p:cNvSpPr txBox="1"/>
          <p:nvPr/>
        </p:nvSpPr>
        <p:spPr>
          <a:xfrm>
            <a:off x="840000" y="2159421"/>
            <a:ext cx="10512000" cy="2539157"/>
          </a:xfrm>
          <a:prstGeom prst="rect">
            <a:avLst/>
          </a:prstGeom>
          <a:noFill/>
        </p:spPr>
        <p:txBody>
          <a:bodyPr wrap="square" rtlCol="0">
            <a:spAutoFit/>
          </a:bodyPr>
          <a:lstStyle/>
          <a:p>
            <a:pPr indent="576000" algn="just">
              <a:spcAft>
                <a:spcPts val="600"/>
              </a:spcAft>
            </a:pPr>
            <a:r>
              <a:rPr lang="zh-CN" altLang="en-US" sz="2500" b="1" dirty="0">
                <a:latin typeface="+mn-ea"/>
              </a:rPr>
              <a:t>（三）差速器</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差速器的功用</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）差速器使左右车轮能以不同的转速，进行纯滚动转向或直线行驶，称为差速器的速度特性（即</a:t>
            </a:r>
            <a:r>
              <a:rPr lang="en-US" altLang="zh-CN" sz="2400" dirty="0">
                <a:latin typeface="+mn-ea"/>
              </a:rPr>
              <a:t>n</a:t>
            </a:r>
            <a:r>
              <a:rPr lang="zh-CN" altLang="en-US" sz="2400" dirty="0">
                <a:latin typeface="+mn-ea"/>
              </a:rPr>
              <a:t>特性）。</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）把主减速器传来的转矩平分给两半轴，使两侧车轮驱动力尽量相等，称为差速器的转矩特性（即</a:t>
            </a:r>
            <a:r>
              <a:rPr lang="en-US" altLang="zh-CN" sz="2400" dirty="0">
                <a:latin typeface="+mn-ea"/>
              </a:rPr>
              <a:t>M</a:t>
            </a:r>
            <a:r>
              <a:rPr lang="zh-CN" altLang="en-US" sz="2400" dirty="0">
                <a:latin typeface="+mn-ea"/>
              </a:rPr>
              <a:t>特性）。</a:t>
            </a:r>
          </a:p>
        </p:txBody>
      </p:sp>
    </p:spTree>
    <p:extLst>
      <p:ext uri="{BB962C8B-B14F-4D97-AF65-F5344CB8AC3E}">
        <p14:creationId xmlns:p14="http://schemas.microsoft.com/office/powerpoint/2010/main" val="301164099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6DA5CC6-CFFE-17AA-2111-15836981A6B1}"/>
              </a:ext>
            </a:extLst>
          </p:cNvPr>
          <p:cNvSpPr txBox="1"/>
          <p:nvPr/>
        </p:nvSpPr>
        <p:spPr>
          <a:xfrm>
            <a:off x="839999" y="397401"/>
            <a:ext cx="10512000" cy="3031599"/>
          </a:xfrm>
          <a:prstGeom prst="rect">
            <a:avLst/>
          </a:prstGeom>
          <a:noFill/>
        </p:spPr>
        <p:txBody>
          <a:bodyPr wrap="square" rtlCol="0">
            <a:spAutoFit/>
          </a:bodyPr>
          <a:lstStyle/>
          <a:p>
            <a:pPr indent="576000" algn="just">
              <a:spcAft>
                <a:spcPts val="600"/>
              </a:spcAft>
            </a:pPr>
            <a:r>
              <a:rPr lang="en-US" altLang="zh-CN" sz="2200" b="1" dirty="0">
                <a:latin typeface="+mn-ea"/>
              </a:rPr>
              <a:t>2.</a:t>
            </a:r>
            <a:r>
              <a:rPr lang="zh-CN" altLang="en-US" sz="2200" b="1" dirty="0">
                <a:latin typeface="+mn-ea"/>
              </a:rPr>
              <a:t>差速器的分类</a:t>
            </a:r>
            <a:endParaRPr lang="en-US" altLang="zh-CN" sz="2200" b="1" dirty="0">
              <a:latin typeface="+mn-ea"/>
            </a:endParaRPr>
          </a:p>
          <a:p>
            <a:pPr indent="576000" algn="just">
              <a:spcAft>
                <a:spcPts val="600"/>
              </a:spcAft>
            </a:pPr>
            <a:r>
              <a:rPr lang="zh-CN" altLang="en-US" sz="2200" dirty="0">
                <a:latin typeface="+mn-ea"/>
              </a:rPr>
              <a:t>差速器按其用途可分为轮间差速器和轴间差速器。轮间差速器安装在驱动桥内；轴间差速器安装在各个驱动桥之间。按工作特性，差速器还可分为普通差速器和防滑差速器。</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1</a:t>
            </a:r>
            <a:r>
              <a:rPr lang="zh-CN" altLang="en-US" sz="2200" dirty="0">
                <a:latin typeface="+mn-ea"/>
              </a:rPr>
              <a:t>）普通差速器（对称式锥齿轮差速器）。</a:t>
            </a:r>
            <a:endParaRPr lang="en-US" altLang="zh-CN" sz="2200" dirty="0">
              <a:latin typeface="+mn-ea"/>
            </a:endParaRPr>
          </a:p>
          <a:p>
            <a:pPr indent="576000" algn="just">
              <a:spcAft>
                <a:spcPts val="600"/>
              </a:spcAft>
            </a:pPr>
            <a:r>
              <a:rPr lang="en-US" altLang="zh-CN" sz="2200" dirty="0">
                <a:latin typeface="+mn-ea"/>
              </a:rPr>
              <a:t>1</a:t>
            </a:r>
            <a:r>
              <a:rPr lang="zh-CN" altLang="en-US" sz="2200" dirty="0">
                <a:latin typeface="+mn-ea"/>
              </a:rPr>
              <a:t>）构造。普通差速器主要由四个行星齿轮、行星齿轮轴、两个半轴齿轮和差速器壳等组成。其动力传递路径为主减速器→从动齿轮→差速器壳→行星齿轮轴→行星齿轮→半轴齿轮→半轴→驱动轮（图</a:t>
            </a:r>
            <a:r>
              <a:rPr lang="en-US" altLang="zh-CN" sz="2200" dirty="0">
                <a:latin typeface="+mn-ea"/>
              </a:rPr>
              <a:t>4-1-58</a:t>
            </a:r>
            <a:r>
              <a:rPr lang="zh-CN" altLang="en-US" sz="2200" dirty="0">
                <a:latin typeface="+mn-ea"/>
              </a:rPr>
              <a:t>）。</a:t>
            </a:r>
          </a:p>
        </p:txBody>
      </p:sp>
      <p:pic>
        <p:nvPicPr>
          <p:cNvPr id="5" name="图片 4">
            <a:extLst>
              <a:ext uri="{FF2B5EF4-FFF2-40B4-BE49-F238E27FC236}">
                <a16:creationId xmlns:a16="http://schemas.microsoft.com/office/drawing/2014/main" id="{3D20C5C3-463D-9CEE-FE0B-CDB878632C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15047" y="3353238"/>
            <a:ext cx="5761905" cy="3504762"/>
          </a:xfrm>
          <a:prstGeom prst="rect">
            <a:avLst/>
          </a:prstGeom>
        </p:spPr>
      </p:pic>
    </p:spTree>
    <p:extLst>
      <p:ext uri="{BB962C8B-B14F-4D97-AF65-F5344CB8AC3E}">
        <p14:creationId xmlns:p14="http://schemas.microsoft.com/office/powerpoint/2010/main" val="366566762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ECA87126-F005-B0AE-0579-D82E8AAEBB1F}"/>
                  </a:ext>
                </a:extLst>
              </p:cNvPr>
              <p:cNvSpPr txBox="1"/>
              <p:nvPr/>
            </p:nvSpPr>
            <p:spPr>
              <a:xfrm>
                <a:off x="840000" y="383458"/>
                <a:ext cx="10512000" cy="6419706"/>
              </a:xfrm>
              <a:prstGeom prst="rect">
                <a:avLst/>
              </a:prstGeom>
              <a:noFill/>
            </p:spPr>
            <p:txBody>
              <a:bodyPr wrap="square" rtlCol="0">
                <a:spAutoFit/>
              </a:bodyPr>
              <a:lstStyle/>
              <a:p>
                <a:pPr indent="576000" algn="just">
                  <a:spcAft>
                    <a:spcPts val="600"/>
                  </a:spcAft>
                </a:pPr>
                <a:r>
                  <a:rPr lang="en-US" altLang="zh-CN" sz="2400" dirty="0">
                    <a:latin typeface="+mn-ea"/>
                  </a:rPr>
                  <a:t>2</a:t>
                </a:r>
                <a:r>
                  <a:rPr lang="zh-CN" altLang="en-US" sz="2400" dirty="0">
                    <a:latin typeface="+mn-ea"/>
                  </a:rPr>
                  <a:t>）工作原理。</a:t>
                </a:r>
                <a:endParaRPr lang="en-US" altLang="zh-CN" sz="2400" dirty="0">
                  <a:latin typeface="+mn-ea"/>
                </a:endParaRPr>
              </a:p>
              <a:p>
                <a:pPr indent="576000" algn="just">
                  <a:spcAft>
                    <a:spcPts val="600"/>
                  </a:spcAft>
                </a:pPr>
                <a:r>
                  <a:rPr lang="zh-CN" altLang="en-US" sz="2400" dirty="0">
                    <a:latin typeface="+mn-ea"/>
                  </a:rPr>
                  <a:t>①差速器的速度特性。</a:t>
                </a:r>
                <a:endParaRPr lang="en-US" altLang="zh-CN" sz="2400" dirty="0">
                  <a:latin typeface="+mn-ea"/>
                </a:endParaRPr>
              </a:p>
              <a:p>
                <a:pPr indent="576000" algn="just">
                  <a:spcAft>
                    <a:spcPts val="600"/>
                  </a:spcAft>
                </a:pPr>
                <a:r>
                  <a:rPr lang="en-US" altLang="zh-CN" sz="2400" dirty="0">
                    <a:latin typeface="+mn-ea"/>
                  </a:rPr>
                  <a:t>a.</a:t>
                </a:r>
                <a:r>
                  <a:rPr lang="zh-CN" altLang="en-US" sz="2400" dirty="0">
                    <a:latin typeface="+mn-ea"/>
                  </a:rPr>
                  <a:t>行星齿轮只随行星架绕差速器旋转轴线公转时，差速器不起作用，半轴角速度等于差速器壳的角速度。</a:t>
                </a:r>
                <a:endParaRPr lang="en-US" altLang="zh-CN" sz="2400" dirty="0">
                  <a:latin typeface="+mn-ea"/>
                </a:endParaRPr>
              </a:p>
              <a:p>
                <a:pPr indent="576000" algn="just">
                  <a:spcAft>
                    <a:spcPts val="600"/>
                  </a:spcAft>
                </a:pPr>
                <a:r>
                  <a:rPr lang="en-US" altLang="zh-CN" sz="2400" dirty="0">
                    <a:latin typeface="+mn-ea"/>
                  </a:rPr>
                  <a:t>b.</a:t>
                </a:r>
                <a:r>
                  <a:rPr lang="zh-CN" altLang="en-US" sz="2400" dirty="0">
                    <a:latin typeface="+mn-ea"/>
                  </a:rPr>
                  <a:t>行星齿轮除公转外，还绕行星齿轮轴自转时，左右两半轴齿轮转速之和等于差速器壳转速的两倍，与行星齿轮转速无关，即</a:t>
                </a:r>
                <a:endParaRPr lang="en-US" altLang="zh-CN" sz="2400" dirty="0">
                  <a:latin typeface="+mn-ea"/>
                </a:endParaRPr>
              </a:p>
              <a:p>
                <a:pPr indent="576000" algn="just">
                  <a:spcAft>
                    <a:spcPts val="600"/>
                  </a:spcAft>
                </a:pPr>
                <a14:m>
                  <m:oMathPara xmlns:m="http://schemas.openxmlformats.org/officeDocument/2006/math">
                    <m:oMathParaPr>
                      <m:jc m:val="centerGroup"/>
                    </m:oMathParaPr>
                    <m:oMath xmlns:m="http://schemas.openxmlformats.org/officeDocument/2006/math">
                      <m:sSub>
                        <m:sSubPr>
                          <m:ctrlPr>
                            <a:rPr lang="en-US" altLang="zh-CN" sz="2400" i="1" smtClean="0">
                              <a:latin typeface="Cambria Math" panose="02040503050406030204" pitchFamily="18" charset="0"/>
                            </a:rPr>
                          </m:ctrlPr>
                        </m:sSubPr>
                        <m:e>
                          <m:r>
                            <a:rPr lang="en-US" altLang="zh-CN" sz="2400" b="0" i="1" smtClean="0">
                              <a:latin typeface="Cambria Math" panose="02040503050406030204" pitchFamily="18" charset="0"/>
                            </a:rPr>
                            <m:t>𝑛</m:t>
                          </m:r>
                        </m:e>
                        <m:sub>
                          <m:r>
                            <a:rPr lang="en-US" altLang="zh-CN" sz="2400" b="0" i="1" smtClean="0">
                              <a:latin typeface="Cambria Math" panose="02040503050406030204" pitchFamily="18" charset="0"/>
                            </a:rPr>
                            <m:t>1</m:t>
                          </m:r>
                        </m:sub>
                      </m:sSub>
                      <m:r>
                        <a:rPr lang="en-US" altLang="zh-CN" sz="2400" i="1" smtClean="0">
                          <a:latin typeface="Cambria Math" panose="02040503050406030204" pitchFamily="18" charset="0"/>
                        </a:rPr>
                        <m:t>+</m:t>
                      </m:r>
                      <m:sSub>
                        <m:sSubPr>
                          <m:ctrlPr>
                            <a:rPr lang="en-US" altLang="zh-CN" sz="2400" i="1" smtClean="0">
                              <a:latin typeface="Cambria Math" panose="02040503050406030204" pitchFamily="18" charset="0"/>
                            </a:rPr>
                          </m:ctrlPr>
                        </m:sSubPr>
                        <m:e>
                          <m:r>
                            <a:rPr lang="en-US" altLang="zh-CN" sz="2400" b="0" i="1" smtClean="0">
                              <a:latin typeface="Cambria Math" panose="02040503050406030204" pitchFamily="18" charset="0"/>
                            </a:rPr>
                            <m:t>𝑛</m:t>
                          </m:r>
                        </m:e>
                        <m:sub>
                          <m:r>
                            <a:rPr lang="en-US" altLang="zh-CN" sz="2400" b="0" i="1" smtClean="0">
                              <a:latin typeface="Cambria Math" panose="02040503050406030204" pitchFamily="18" charset="0"/>
                            </a:rPr>
                            <m:t>2</m:t>
                          </m:r>
                        </m:sub>
                      </m:sSub>
                      <m:r>
                        <a:rPr lang="en-US" altLang="zh-CN" sz="2400" b="0" i="1" smtClean="0">
                          <a:latin typeface="Cambria Math" panose="02040503050406030204" pitchFamily="18" charset="0"/>
                        </a:rPr>
                        <m:t>=2</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𝑛</m:t>
                          </m:r>
                        </m:e>
                        <m:sub>
                          <m:r>
                            <a:rPr lang="en-US" altLang="zh-CN" sz="2400" b="0" i="1" smtClean="0">
                              <a:latin typeface="Cambria Math" panose="02040503050406030204" pitchFamily="18" charset="0"/>
                            </a:rPr>
                            <m:t>0</m:t>
                          </m:r>
                        </m:sub>
                      </m:sSub>
                    </m:oMath>
                  </m:oMathPara>
                </a14:m>
                <a:endParaRPr lang="en-US" altLang="zh-CN" sz="2400" b="0" dirty="0">
                  <a:latin typeface="+mn-ea"/>
                </a:endParaRPr>
              </a:p>
              <a:p>
                <a:pPr indent="576000" algn="just">
                  <a:spcAft>
                    <a:spcPts val="600"/>
                  </a:spcAft>
                </a:pPr>
                <a:r>
                  <a:rPr lang="zh-CN" altLang="en-US" sz="2400" dirty="0">
                    <a:latin typeface="+mn-ea"/>
                  </a:rPr>
                  <a:t>②差速器的转矩特性。</a:t>
                </a:r>
                <a:endParaRPr lang="en-US" altLang="zh-CN" sz="2400" dirty="0">
                  <a:latin typeface="+mn-ea"/>
                </a:endParaRPr>
              </a:p>
              <a:p>
                <a:pPr indent="576000" algn="just">
                  <a:spcAft>
                    <a:spcPts val="600"/>
                  </a:spcAft>
                </a:pPr>
                <a:r>
                  <a:rPr lang="en-US" altLang="zh-CN" sz="2400" dirty="0">
                    <a:latin typeface="+mn-ea"/>
                  </a:rPr>
                  <a:t>a.</a:t>
                </a:r>
                <a:r>
                  <a:rPr lang="zh-CN" altLang="en-US" sz="2400" dirty="0">
                    <a:latin typeface="+mn-ea"/>
                  </a:rPr>
                  <a:t>行星齿轮没有自转时，将传来的转矩</a:t>
                </a:r>
                <a:r>
                  <a:rPr lang="en-US" altLang="zh-CN" sz="2400" dirty="0">
                    <a:latin typeface="+mn-ea"/>
                  </a:rPr>
                  <a:t>M</a:t>
                </a:r>
                <a:r>
                  <a:rPr lang="en-US" altLang="zh-CN" sz="2400" baseline="-25000" dirty="0">
                    <a:latin typeface="+mn-ea"/>
                  </a:rPr>
                  <a:t>0</a:t>
                </a:r>
                <a:r>
                  <a:rPr lang="zh-CN" altLang="en-US" sz="2400" dirty="0">
                    <a:latin typeface="+mn-ea"/>
                  </a:rPr>
                  <a:t>平均分配给左右两半轴齿轮，即</a:t>
                </a:r>
                <a:endParaRPr lang="en-US" altLang="zh-CN" sz="2400" dirty="0">
                  <a:latin typeface="+mn-ea"/>
                </a:endParaRPr>
              </a:p>
              <a:p>
                <a:pPr indent="576000" algn="just">
                  <a:spcAft>
                    <a:spcPts val="600"/>
                  </a:spcAft>
                </a:pPr>
                <a14:m>
                  <m:oMathPara xmlns:m="http://schemas.openxmlformats.org/officeDocument/2006/math">
                    <m:oMathParaPr>
                      <m:jc m:val="centerGroup"/>
                    </m:oMathParaPr>
                    <m:oMath xmlns:m="http://schemas.openxmlformats.org/officeDocument/2006/math">
                      <m:sSub>
                        <m:sSubPr>
                          <m:ctrlPr>
                            <a:rPr lang="en-US" altLang="zh-CN" sz="2400" i="1" smtClean="0">
                              <a:latin typeface="Cambria Math" panose="02040503050406030204" pitchFamily="18" charset="0"/>
                            </a:rPr>
                          </m:ctrlPr>
                        </m:sSubPr>
                        <m:e>
                          <m:r>
                            <a:rPr lang="en-US" altLang="zh-CN" sz="2400" b="0" i="1" smtClean="0">
                              <a:latin typeface="Cambria Math" panose="02040503050406030204" pitchFamily="18" charset="0"/>
                            </a:rPr>
                            <m:t>𝑀</m:t>
                          </m:r>
                        </m:e>
                        <m:sub>
                          <m:r>
                            <a:rPr lang="en-US" altLang="zh-CN" sz="2400" b="0" i="1" smtClean="0">
                              <a:latin typeface="Cambria Math" panose="02040503050406030204" pitchFamily="18" charset="0"/>
                            </a:rPr>
                            <m:t>1</m:t>
                          </m:r>
                        </m:sub>
                      </m:sSub>
                      <m:r>
                        <a:rPr lang="en-US" altLang="zh-CN" sz="2400" b="0" i="1" smtClean="0">
                          <a:latin typeface="Cambria Math" panose="02040503050406030204" pitchFamily="18" charset="0"/>
                        </a:rPr>
                        <m:t>=</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𝑀</m:t>
                          </m:r>
                        </m:e>
                        <m:sub>
                          <m:r>
                            <a:rPr lang="en-US" altLang="zh-CN" sz="2400" b="0" i="1" smtClean="0">
                              <a:latin typeface="Cambria Math" panose="02040503050406030204" pitchFamily="18" charset="0"/>
                            </a:rPr>
                            <m:t>2</m:t>
                          </m:r>
                        </m:sub>
                      </m:sSub>
                      <m:r>
                        <a:rPr lang="en-US" altLang="zh-CN" sz="2400" b="0" i="1" smtClean="0">
                          <a:latin typeface="Cambria Math" panose="02040503050406030204" pitchFamily="18" charset="0"/>
                        </a:rPr>
                        <m:t>=</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𝑀</m:t>
                          </m:r>
                        </m:e>
                        <m:sub>
                          <m:r>
                            <a:rPr lang="en-US" altLang="zh-CN" sz="2400" b="0" i="1" smtClean="0">
                              <a:latin typeface="Cambria Math" panose="02040503050406030204" pitchFamily="18" charset="0"/>
                            </a:rPr>
                            <m:t>0</m:t>
                          </m:r>
                        </m:sub>
                      </m:sSub>
                      <m:r>
                        <a:rPr lang="en-US" altLang="zh-CN" sz="2400" b="0" i="1" smtClean="0">
                          <a:latin typeface="Cambria Math" panose="02040503050406030204" pitchFamily="18" charset="0"/>
                        </a:rPr>
                        <m:t>/2</m:t>
                      </m:r>
                    </m:oMath>
                  </m:oMathPara>
                </a14:m>
                <a:endParaRPr lang="en-US" altLang="zh-CN" sz="2400" dirty="0">
                  <a:latin typeface="+mn-ea"/>
                </a:endParaRPr>
              </a:p>
              <a:p>
                <a:pPr indent="576000" algn="just">
                  <a:spcAft>
                    <a:spcPts val="600"/>
                  </a:spcAft>
                </a:pPr>
                <a:r>
                  <a:rPr lang="en-US" altLang="zh-CN" sz="2400" dirty="0">
                    <a:latin typeface="+mn-ea"/>
                  </a:rPr>
                  <a:t>b.</a:t>
                </a:r>
                <a:r>
                  <a:rPr lang="zh-CN" altLang="en-US" sz="2400" dirty="0">
                    <a:latin typeface="+mn-ea"/>
                  </a:rPr>
                  <a:t>当两半轴齿轮转速不同时，产生自转，摩擦力矩方向与自转方向相反，附加在两半轴齿轮上，即</a:t>
                </a:r>
                <a:endParaRPr lang="en-US" altLang="zh-CN" sz="2400" dirty="0">
                  <a:latin typeface="+mn-ea"/>
                </a:endParaRPr>
              </a:p>
              <a:p>
                <a:pPr indent="576000" algn="just">
                  <a:spcAft>
                    <a:spcPts val="600"/>
                  </a:spcAft>
                </a:pPr>
                <a14:m>
                  <m:oMathPara xmlns:m="http://schemas.openxmlformats.org/officeDocument/2006/math">
                    <m:oMathParaPr>
                      <m:jc m:val="centerGroup"/>
                    </m:oMathParaPr>
                    <m:oMath xmlns:m="http://schemas.openxmlformats.org/officeDocument/2006/math">
                      <m:sSub>
                        <m:sSubPr>
                          <m:ctrlPr>
                            <a:rPr lang="en-US" altLang="zh-CN" sz="2400" i="1" smtClean="0">
                              <a:latin typeface="Cambria Math" panose="02040503050406030204" pitchFamily="18" charset="0"/>
                            </a:rPr>
                          </m:ctrlPr>
                        </m:sSubPr>
                        <m:e>
                          <m:r>
                            <a:rPr lang="en-US" altLang="zh-CN" sz="2400" b="0" i="1" smtClean="0">
                              <a:latin typeface="Cambria Math" panose="02040503050406030204" pitchFamily="18" charset="0"/>
                            </a:rPr>
                            <m:t>𝑀</m:t>
                          </m:r>
                        </m:e>
                        <m:sub>
                          <m:r>
                            <a:rPr lang="en-US" altLang="zh-CN" sz="2400" b="0" i="1" smtClean="0">
                              <a:latin typeface="Cambria Math" panose="02040503050406030204" pitchFamily="18" charset="0"/>
                            </a:rPr>
                            <m:t>1</m:t>
                          </m:r>
                        </m:sub>
                      </m:sSub>
                      <m:r>
                        <a:rPr lang="en-US" altLang="zh-CN" sz="2400" b="0" i="1" smtClean="0">
                          <a:latin typeface="Cambria Math" panose="02040503050406030204" pitchFamily="18" charset="0"/>
                        </a:rPr>
                        <m:t>=</m:t>
                      </m:r>
                      <m:f>
                        <m:fPr>
                          <m:ctrlPr>
                            <a:rPr lang="en-US" altLang="zh-CN" sz="2400" b="0" i="1" smtClean="0">
                              <a:latin typeface="Cambria Math" panose="02040503050406030204" pitchFamily="18" charset="0"/>
                            </a:rPr>
                          </m:ctrlPr>
                        </m:fPr>
                        <m:num>
                          <m:r>
                            <a:rPr lang="en-US" altLang="zh-CN" sz="2400" b="0" i="1" smtClean="0">
                              <a:latin typeface="Cambria Math" panose="02040503050406030204" pitchFamily="18" charset="0"/>
                            </a:rPr>
                            <m:t>1</m:t>
                          </m:r>
                        </m:num>
                        <m:den>
                          <m:r>
                            <a:rPr lang="en-US" altLang="zh-CN" sz="2400" b="0" i="1" smtClean="0">
                              <a:latin typeface="Cambria Math" panose="02040503050406030204" pitchFamily="18" charset="0"/>
                            </a:rPr>
                            <m:t>2</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𝑀</m:t>
                              </m:r>
                            </m:e>
                            <m:sub>
                              <m:r>
                                <a:rPr lang="en-US" altLang="zh-CN" sz="2400" b="0" i="1" smtClean="0">
                                  <a:latin typeface="Cambria Math" panose="02040503050406030204" pitchFamily="18" charset="0"/>
                                </a:rPr>
                                <m:t>0</m:t>
                              </m:r>
                            </m:sub>
                          </m:sSub>
                        </m:den>
                      </m:f>
                      <m:r>
                        <a:rPr lang="en-US" altLang="zh-CN" sz="2400" b="0" i="1" smtClean="0">
                          <a:latin typeface="Cambria Math" panose="02040503050406030204" pitchFamily="18" charset="0"/>
                        </a:rPr>
                        <m:t>−</m:t>
                      </m:r>
                      <m:f>
                        <m:fPr>
                          <m:ctrlPr>
                            <a:rPr lang="en-US" altLang="zh-CN" sz="2400" b="0" i="1" smtClean="0">
                              <a:latin typeface="Cambria Math" panose="02040503050406030204" pitchFamily="18" charset="0"/>
                            </a:rPr>
                          </m:ctrlPr>
                        </m:fPr>
                        <m:num>
                          <m:r>
                            <a:rPr lang="en-US" altLang="zh-CN" sz="2400" b="0" i="1" smtClean="0">
                              <a:latin typeface="Cambria Math" panose="02040503050406030204" pitchFamily="18" charset="0"/>
                            </a:rPr>
                            <m:t>1</m:t>
                          </m:r>
                        </m:num>
                        <m:den>
                          <m:r>
                            <a:rPr lang="en-US" altLang="zh-CN" sz="2400" b="0" i="1" smtClean="0">
                              <a:latin typeface="Cambria Math" panose="02040503050406030204" pitchFamily="18" charset="0"/>
                            </a:rPr>
                            <m:t>2</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𝑀</m:t>
                              </m:r>
                            </m:e>
                            <m:sub>
                              <m:r>
                                <m:rPr>
                                  <m:sty m:val="p"/>
                                </m:rPr>
                                <a:rPr lang="en-US" altLang="zh-CN" sz="2400" i="1">
                                  <a:latin typeface="Cambria Math" panose="02040503050406030204" pitchFamily="18" charset="0"/>
                                </a:rPr>
                                <m:t>r</m:t>
                              </m:r>
                            </m:sub>
                          </m:sSub>
                        </m:den>
                      </m:f>
                      <m:r>
                        <a:rPr lang="zh-CN" altLang="en-US" sz="2400" i="1">
                          <a:latin typeface="Cambria Math" panose="02040503050406030204" pitchFamily="18" charset="0"/>
                        </a:rPr>
                        <m:t>，</m:t>
                      </m:r>
                      <m:sSub>
                        <m:sSubPr>
                          <m:ctrlPr>
                            <a:rPr lang="en-US" altLang="zh-CN" sz="2400" i="1" smtClean="0">
                              <a:latin typeface="Cambria Math" panose="02040503050406030204" pitchFamily="18" charset="0"/>
                            </a:rPr>
                          </m:ctrlPr>
                        </m:sSubPr>
                        <m:e>
                          <m:r>
                            <a:rPr lang="en-US" altLang="zh-CN" sz="2400" b="0" i="1" smtClean="0">
                              <a:latin typeface="Cambria Math" panose="02040503050406030204" pitchFamily="18" charset="0"/>
                            </a:rPr>
                            <m:t>𝑀</m:t>
                          </m:r>
                        </m:e>
                        <m:sub>
                          <m:r>
                            <a:rPr lang="en-US" altLang="zh-CN" sz="2400" b="0" i="1" smtClean="0">
                              <a:latin typeface="Cambria Math" panose="02040503050406030204" pitchFamily="18" charset="0"/>
                            </a:rPr>
                            <m:t>2</m:t>
                          </m:r>
                        </m:sub>
                      </m:sSub>
                      <m:r>
                        <a:rPr lang="en-US" altLang="zh-CN" sz="2400" b="0" i="1" smtClean="0">
                          <a:latin typeface="Cambria Math" panose="02040503050406030204" pitchFamily="18" charset="0"/>
                        </a:rPr>
                        <m:t>=</m:t>
                      </m:r>
                      <m:f>
                        <m:fPr>
                          <m:ctrlPr>
                            <a:rPr lang="en-US" altLang="zh-CN" sz="2400" b="0" i="1" smtClean="0">
                              <a:latin typeface="Cambria Math" panose="02040503050406030204" pitchFamily="18" charset="0"/>
                            </a:rPr>
                          </m:ctrlPr>
                        </m:fPr>
                        <m:num>
                          <m:r>
                            <a:rPr lang="en-US" altLang="zh-CN" sz="2400" b="0" i="1" smtClean="0">
                              <a:latin typeface="Cambria Math" panose="02040503050406030204" pitchFamily="18" charset="0"/>
                            </a:rPr>
                            <m:t>1</m:t>
                          </m:r>
                        </m:num>
                        <m:den>
                          <m:r>
                            <a:rPr lang="en-US" altLang="zh-CN" sz="2400" b="0" i="1" smtClean="0">
                              <a:latin typeface="Cambria Math" panose="02040503050406030204" pitchFamily="18" charset="0"/>
                            </a:rPr>
                            <m:t>2</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𝑀</m:t>
                              </m:r>
                            </m:e>
                            <m:sub>
                              <m:r>
                                <a:rPr lang="en-US" altLang="zh-CN" sz="2400" b="0" i="1" smtClean="0">
                                  <a:latin typeface="Cambria Math" panose="02040503050406030204" pitchFamily="18" charset="0"/>
                                </a:rPr>
                                <m:t>0</m:t>
                              </m:r>
                            </m:sub>
                          </m:sSub>
                        </m:den>
                      </m:f>
                      <m:r>
                        <a:rPr lang="en-US" altLang="zh-CN" sz="2400" b="0" i="1" smtClean="0">
                          <a:latin typeface="Cambria Math" panose="02040503050406030204" pitchFamily="18" charset="0"/>
                        </a:rPr>
                        <m:t>+1/2</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𝑀</m:t>
                          </m:r>
                        </m:e>
                        <m:sub>
                          <m:r>
                            <m:rPr>
                              <m:sty m:val="p"/>
                            </m:rPr>
                            <a:rPr lang="en-US" altLang="zh-CN" sz="2400" i="1">
                              <a:latin typeface="Cambria Math" panose="02040503050406030204" pitchFamily="18" charset="0"/>
                            </a:rPr>
                            <m:t>r</m:t>
                          </m:r>
                        </m:sub>
                      </m:sSub>
                    </m:oMath>
                  </m:oMathPara>
                </a14:m>
                <a:endParaRPr lang="en-US" altLang="zh-CN" sz="2400" dirty="0">
                  <a:latin typeface="+mn-ea"/>
                </a:endParaRPr>
              </a:p>
            </p:txBody>
          </p:sp>
        </mc:Choice>
        <mc:Fallback xmlns="">
          <p:sp>
            <p:nvSpPr>
              <p:cNvPr id="3" name="文本框 2">
                <a:extLst>
                  <a:ext uri="{FF2B5EF4-FFF2-40B4-BE49-F238E27FC236}">
                    <a16:creationId xmlns:a16="http://schemas.microsoft.com/office/drawing/2014/main" id="{ECA87126-F005-B0AE-0579-D82E8AAEBB1F}"/>
                  </a:ext>
                </a:extLst>
              </p:cNvPr>
              <p:cNvSpPr txBox="1">
                <a:spLocks noRot="1" noChangeAspect="1" noMove="1" noResize="1" noEditPoints="1" noAdjustHandles="1" noChangeArrowheads="1" noChangeShapeType="1" noTextEdit="1"/>
              </p:cNvSpPr>
              <p:nvPr/>
            </p:nvSpPr>
            <p:spPr>
              <a:xfrm>
                <a:off x="840000" y="383458"/>
                <a:ext cx="10512000" cy="6419706"/>
              </a:xfrm>
              <a:prstGeom prst="rect">
                <a:avLst/>
              </a:prstGeom>
              <a:blipFill>
                <a:blip r:embed="rId2"/>
                <a:stretch>
                  <a:fillRect l="-928" t="-760" r="-87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03983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500"/>
                                        <p:tgtEl>
                                          <p:spTgt spid="3">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500"/>
                                        <p:tgtEl>
                                          <p:spTgt spid="3">
                                            <p:txEl>
                                              <p:pRg st="7" end="7"/>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fade">
                                      <p:cBhvr>
                                        <p:cTn id="30" dur="500"/>
                                        <p:tgtEl>
                                          <p:spTgt spid="3">
                                            <p:txEl>
                                              <p:pRg st="8" end="8"/>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animEffect transition="in" filter="fade">
                                      <p:cBhvr>
                                        <p:cTn id="33"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BFF5835-3EC3-A46D-B005-FFC944FD0644}"/>
              </a:ext>
            </a:extLst>
          </p:cNvPr>
          <p:cNvSpPr txBox="1"/>
          <p:nvPr/>
        </p:nvSpPr>
        <p:spPr>
          <a:xfrm>
            <a:off x="840000" y="2197893"/>
            <a:ext cx="10512000" cy="2462213"/>
          </a:xfrm>
          <a:prstGeom prst="rect">
            <a:avLst/>
          </a:prstGeom>
          <a:noFill/>
        </p:spPr>
        <p:txBody>
          <a:bodyPr wrap="square" rtlCol="0">
            <a:spAutoFit/>
          </a:bodyPr>
          <a:lstStyle/>
          <a:p>
            <a:pPr indent="576000" algn="just">
              <a:spcAft>
                <a:spcPts val="600"/>
              </a:spcAft>
            </a:pPr>
            <a:r>
              <a:rPr lang="zh-CN" altLang="en-US" sz="2400" dirty="0">
                <a:latin typeface="+mn-ea"/>
              </a:rPr>
              <a:t>③对称式锥齿轮差速器转矩特性的说明。</a:t>
            </a:r>
            <a:endParaRPr lang="en-US" altLang="zh-CN" sz="2400" dirty="0">
              <a:latin typeface="+mn-ea"/>
            </a:endParaRPr>
          </a:p>
          <a:p>
            <a:pPr indent="576000" algn="just">
              <a:spcAft>
                <a:spcPts val="600"/>
              </a:spcAft>
            </a:pPr>
            <a:r>
              <a:rPr lang="en-US" altLang="zh-CN" sz="2400" dirty="0">
                <a:latin typeface="+mn-ea"/>
              </a:rPr>
              <a:t>a.</a:t>
            </a:r>
            <a:r>
              <a:rPr lang="zh-CN" altLang="en-US" sz="2400" dirty="0">
                <a:latin typeface="+mn-ea"/>
              </a:rPr>
              <a:t>目前广泛使用的对称式锥齿轮差速器，其内摩擦力矩肘</a:t>
            </a:r>
            <a:r>
              <a:rPr lang="en-US" altLang="zh-CN" sz="2400" dirty="0">
                <a:latin typeface="+mn-ea"/>
              </a:rPr>
              <a:t>T</a:t>
            </a:r>
            <a:r>
              <a:rPr lang="zh-CN" altLang="en-US" sz="2400" dirty="0">
                <a:latin typeface="+mn-ea"/>
              </a:rPr>
              <a:t>很小。实际上可认为无论左右半轴转速是否相同，而转矩总是平均分配的。</a:t>
            </a:r>
            <a:endParaRPr lang="en-US" altLang="zh-CN" sz="2400" dirty="0">
              <a:latin typeface="+mn-ea"/>
            </a:endParaRPr>
          </a:p>
          <a:p>
            <a:pPr indent="576000" algn="just">
              <a:spcAft>
                <a:spcPts val="600"/>
              </a:spcAft>
            </a:pPr>
            <a:r>
              <a:rPr lang="en-US" altLang="zh-CN" sz="2400" dirty="0">
                <a:latin typeface="+mn-ea"/>
              </a:rPr>
              <a:t>b.</a:t>
            </a:r>
            <a:r>
              <a:rPr lang="zh-CN" altLang="en-US" sz="2400" dirty="0">
                <a:latin typeface="+mn-ea"/>
              </a:rPr>
              <a:t>差速器转矩的平均分配特性对于汽车在良好的路面上直线或转弯行驶时，其表现都是令人满意的。而当汽车在行驶条件不良的路面行驶时，却严重影响了它的通过能力。</a:t>
            </a:r>
          </a:p>
        </p:txBody>
      </p:sp>
    </p:spTree>
    <p:extLst>
      <p:ext uri="{BB962C8B-B14F-4D97-AF65-F5344CB8AC3E}">
        <p14:creationId xmlns:p14="http://schemas.microsoft.com/office/powerpoint/2010/main" val="83242616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46FC0C7-A1C4-A24A-F3EF-E180B8106244}"/>
              </a:ext>
            </a:extLst>
          </p:cNvPr>
          <p:cNvSpPr txBox="1"/>
          <p:nvPr/>
        </p:nvSpPr>
        <p:spPr>
          <a:xfrm>
            <a:off x="840000" y="1274564"/>
            <a:ext cx="10512000" cy="4308872"/>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防滑差速器。防滑差速器可以克服上述对称式锥齿轮差速器的弊病。它可以使一侧驱动轮打滑空转的同时，将大部分或全部转矩传递给不打滑的驱动轮，以利用这一驱动轮的附着力产生的较大驱动力矩使汽车行驶。常用的防滑差速器有强制锁住式差速器和自锁式差速器两大类。</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）强制锁住式差速器。强制锁住式差速器就是在对称式锥齿轮差速器上加一差速锁。工作时，由驾驶员操纵差速锁，使差速器不起差速作用，相当于把两根半轴连成一体。</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自锁式差速器。自锁式差速器的特点是在两驱动轮或两驱动桥转速不同时，无须人力操纵，而是自动向慢转的驱动轮或驱动桥多分配转矩，以提高汽车的通过性。其中包括摩擦片式差速器、凸轮滑块式差速器和托森式差速器。</a:t>
            </a:r>
          </a:p>
        </p:txBody>
      </p:sp>
    </p:spTree>
    <p:extLst>
      <p:ext uri="{BB962C8B-B14F-4D97-AF65-F5344CB8AC3E}">
        <p14:creationId xmlns:p14="http://schemas.microsoft.com/office/powerpoint/2010/main" val="39457511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CBE1ACB-68FC-3DC1-80AE-445838E49240}"/>
              </a:ext>
            </a:extLst>
          </p:cNvPr>
          <p:cNvSpPr txBox="1"/>
          <p:nvPr/>
        </p:nvSpPr>
        <p:spPr>
          <a:xfrm>
            <a:off x="840000" y="1605424"/>
            <a:ext cx="10512000" cy="3647152"/>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发动机后置、后轮驱动</a:t>
            </a:r>
            <a:endParaRPr lang="en-US" altLang="zh-CN" sz="2400" b="1" dirty="0">
              <a:latin typeface="+mn-ea"/>
            </a:endParaRPr>
          </a:p>
          <a:p>
            <a:pPr indent="576000" algn="just">
              <a:spcAft>
                <a:spcPts val="600"/>
              </a:spcAft>
            </a:pPr>
            <a:r>
              <a:rPr lang="zh-CN" altLang="en-US" sz="2400" dirty="0">
                <a:latin typeface="+mn-ea"/>
              </a:rPr>
              <a:t>发动机后置、后轮驱动（</a:t>
            </a:r>
            <a:r>
              <a:rPr lang="en-US" altLang="zh-CN" sz="2400" dirty="0">
                <a:latin typeface="+mn-ea"/>
              </a:rPr>
              <a:t>RR</a:t>
            </a:r>
            <a:r>
              <a:rPr lang="zh-CN" altLang="en-US" sz="2400" dirty="0">
                <a:latin typeface="+mn-ea"/>
              </a:rPr>
              <a:t>型）传动系统的发动机、离合器和变速器合为一体布置在驱动桥之后。这样可以大大缩短传动轴的长度，传动系统结构紧凑，重心有所降低，前轴不易过载，后轮附着力大，并能更充分地利用车厢面积。</a:t>
            </a:r>
            <a:endParaRPr lang="en-US" altLang="zh-CN" sz="2400" dirty="0">
              <a:latin typeface="+mn-ea"/>
            </a:endParaRPr>
          </a:p>
          <a:p>
            <a:pPr indent="576000" algn="just">
              <a:spcAft>
                <a:spcPts val="600"/>
              </a:spcAft>
            </a:pPr>
            <a:r>
              <a:rPr lang="en-US" altLang="zh-CN" sz="2400" b="1" dirty="0">
                <a:latin typeface="+mn-ea"/>
              </a:rPr>
              <a:t>4.</a:t>
            </a:r>
            <a:r>
              <a:rPr lang="zh-CN" altLang="en-US" sz="2400" b="1" dirty="0">
                <a:latin typeface="+mn-ea"/>
              </a:rPr>
              <a:t>越野汽车传动系统布置形式</a:t>
            </a:r>
            <a:endParaRPr lang="en-US" altLang="zh-CN" sz="2400" b="1" dirty="0">
              <a:latin typeface="+mn-ea"/>
            </a:endParaRPr>
          </a:p>
          <a:p>
            <a:pPr indent="576000" algn="just">
              <a:spcAft>
                <a:spcPts val="600"/>
              </a:spcAft>
            </a:pPr>
            <a:r>
              <a:rPr lang="zh-CN" altLang="en-US" sz="2400" dirty="0">
                <a:latin typeface="+mn-ea"/>
              </a:rPr>
              <a:t>为了充分利用所有车轮与地面之间的附着力，以获得尽可能大的牵引力，越野汽车必要时可采用全轮驱动。</a:t>
            </a:r>
            <a:r>
              <a:rPr lang="en-US" altLang="zh-CN" sz="2400" dirty="0">
                <a:latin typeface="+mn-ea"/>
              </a:rPr>
              <a:t>4×4</a:t>
            </a:r>
            <a:r>
              <a:rPr lang="zh-CN" altLang="en-US" sz="2400" dirty="0">
                <a:latin typeface="+mn-ea"/>
              </a:rPr>
              <a:t>越野汽车传动系统布置形式与发动机前置、后轮驱动的</a:t>
            </a:r>
            <a:r>
              <a:rPr lang="en-US" altLang="zh-CN" sz="2400" dirty="0">
                <a:latin typeface="+mn-ea"/>
              </a:rPr>
              <a:t>4×2</a:t>
            </a:r>
            <a:r>
              <a:rPr lang="zh-CN" altLang="en-US" sz="2400" dirty="0">
                <a:latin typeface="+mn-ea"/>
              </a:rPr>
              <a:t>汽车相比较，其前桥既是转向桥也是驱动桥。</a:t>
            </a:r>
          </a:p>
        </p:txBody>
      </p:sp>
    </p:spTree>
    <p:extLst>
      <p:ext uri="{BB962C8B-B14F-4D97-AF65-F5344CB8AC3E}">
        <p14:creationId xmlns:p14="http://schemas.microsoft.com/office/powerpoint/2010/main" val="3290097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D4D0CC7-D8B4-A629-DCC5-508A1883585E}"/>
              </a:ext>
            </a:extLst>
          </p:cNvPr>
          <p:cNvSpPr txBox="1"/>
          <p:nvPr/>
        </p:nvSpPr>
        <p:spPr>
          <a:xfrm>
            <a:off x="838916" y="1413063"/>
            <a:ext cx="5021110" cy="4031873"/>
          </a:xfrm>
          <a:prstGeom prst="rect">
            <a:avLst/>
          </a:prstGeom>
          <a:noFill/>
        </p:spPr>
        <p:txBody>
          <a:bodyPr wrap="square">
            <a:spAutoFit/>
          </a:bodyPr>
          <a:lstStyle/>
          <a:p>
            <a:pPr indent="576000" algn="just">
              <a:spcAft>
                <a:spcPts val="600"/>
              </a:spcAft>
            </a:pPr>
            <a:r>
              <a:rPr lang="zh-CN" altLang="en-US" sz="2500" b="1" dirty="0">
                <a:latin typeface="+mn-ea"/>
              </a:rPr>
              <a:t>（四）典型后驱动桥</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后驱动桥总成</a:t>
            </a:r>
            <a:endParaRPr lang="en-US" altLang="zh-CN" sz="2400" b="1" dirty="0">
              <a:latin typeface="+mn-ea"/>
            </a:endParaRPr>
          </a:p>
          <a:p>
            <a:pPr indent="576000" algn="just">
              <a:spcAft>
                <a:spcPts val="600"/>
              </a:spcAft>
            </a:pPr>
            <a:r>
              <a:rPr lang="zh-CN" altLang="en-US" sz="2400" dirty="0">
                <a:latin typeface="+mn-ea"/>
              </a:rPr>
              <a:t>在后轮驱动式汽车上，转矩从变速器通过传动轴传至后驱动桥差速器总成。</a:t>
            </a:r>
            <a:endParaRPr lang="en-US" altLang="zh-CN" sz="2400" dirty="0">
              <a:latin typeface="+mn-ea"/>
            </a:endParaRPr>
          </a:p>
          <a:p>
            <a:pPr indent="576000" algn="just">
              <a:spcAft>
                <a:spcPts val="600"/>
              </a:spcAft>
            </a:pPr>
            <a:r>
              <a:rPr lang="zh-CN" altLang="en-US" sz="2400" dirty="0">
                <a:latin typeface="+mn-ea"/>
              </a:rPr>
              <a:t>典型的后驱动桥包括后桥壳体、主动齿轮、被动齿圈、差速器壳、差速器半轴齿轮、差速器小齿轮、差速器轴承、主动齿轮轴承、调整垫片及油封（图</a:t>
            </a:r>
            <a:r>
              <a:rPr lang="en-US" altLang="zh-CN" sz="2400" dirty="0">
                <a:latin typeface="+mn-ea"/>
              </a:rPr>
              <a:t>4-1-59</a:t>
            </a:r>
            <a:r>
              <a:rPr lang="zh-CN" altLang="en-US" sz="2400" dirty="0">
                <a:latin typeface="+mn-ea"/>
              </a:rPr>
              <a:t>）。</a:t>
            </a:r>
          </a:p>
        </p:txBody>
      </p:sp>
      <p:pic>
        <p:nvPicPr>
          <p:cNvPr id="6" name="图片 5">
            <a:extLst>
              <a:ext uri="{FF2B5EF4-FFF2-40B4-BE49-F238E27FC236}">
                <a16:creationId xmlns:a16="http://schemas.microsoft.com/office/drawing/2014/main" id="{A63409B2-CEEC-51C2-0973-F3F2555454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31975" y="876619"/>
            <a:ext cx="4523809" cy="5104762"/>
          </a:xfrm>
          <a:prstGeom prst="rect">
            <a:avLst/>
          </a:prstGeom>
        </p:spPr>
      </p:pic>
    </p:spTree>
    <p:extLst>
      <p:ext uri="{BB962C8B-B14F-4D97-AF65-F5344CB8AC3E}">
        <p14:creationId xmlns:p14="http://schemas.microsoft.com/office/powerpoint/2010/main" val="393451915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0CB501E4-3CFB-A474-7DD2-8A62656F5831}"/>
              </a:ext>
            </a:extLst>
          </p:cNvPr>
          <p:cNvSpPr txBox="1"/>
          <p:nvPr/>
        </p:nvSpPr>
        <p:spPr>
          <a:xfrm>
            <a:off x="840000" y="518838"/>
            <a:ext cx="10512000" cy="2462213"/>
          </a:xfrm>
          <a:prstGeom prst="rect">
            <a:avLst/>
          </a:prstGeom>
          <a:noFill/>
        </p:spPr>
        <p:txBody>
          <a:bodyPr wrap="square">
            <a:spAutoFit/>
          </a:bodyPr>
          <a:lstStyle/>
          <a:p>
            <a:pPr indent="576000" algn="just">
              <a:spcAft>
                <a:spcPts val="600"/>
              </a:spcAft>
            </a:pPr>
            <a:r>
              <a:rPr lang="en-US" altLang="zh-CN" sz="2400" b="1" dirty="0">
                <a:latin typeface="+mn-ea"/>
              </a:rPr>
              <a:t>2.</a:t>
            </a:r>
            <a:r>
              <a:rPr lang="zh-CN" altLang="en-US" sz="2400" b="1" dirty="0">
                <a:latin typeface="+mn-ea"/>
              </a:rPr>
              <a:t>后驱动桥类型</a:t>
            </a:r>
            <a:endParaRPr lang="en-US" altLang="zh-CN" sz="2400" b="1" dirty="0">
              <a:latin typeface="+mn-ea"/>
            </a:endParaRPr>
          </a:p>
          <a:p>
            <a:pPr indent="576000" algn="just">
              <a:spcAft>
                <a:spcPts val="600"/>
              </a:spcAft>
            </a:pPr>
            <a:r>
              <a:rPr lang="zh-CN" altLang="en-US" sz="2400" dirty="0">
                <a:latin typeface="+mn-ea"/>
              </a:rPr>
              <a:t>后驱动桥总成按半轴与车轮的支承方式可分为以下三种基本类型。</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）半浮式后驱动桥。半浮式后驱动桥（图</a:t>
            </a:r>
            <a:r>
              <a:rPr lang="en-US" altLang="zh-CN" sz="2400" dirty="0">
                <a:latin typeface="+mn-ea"/>
              </a:rPr>
              <a:t>4-1-60</a:t>
            </a:r>
            <a:r>
              <a:rPr lang="zh-CN" altLang="en-US" sz="2400" dirty="0">
                <a:latin typeface="+mn-ea"/>
              </a:rPr>
              <a:t>）的半轴一般采用</a:t>
            </a:r>
            <a:r>
              <a:rPr lang="en-US" altLang="zh-CN" sz="2400" dirty="0">
                <a:latin typeface="+mn-ea"/>
              </a:rPr>
              <a:t>C</a:t>
            </a:r>
            <a:r>
              <a:rPr lang="zh-CN" altLang="en-US" sz="2400" dirty="0">
                <a:latin typeface="+mn-ea"/>
              </a:rPr>
              <a:t>形卡圈固定在桥壳内。</a:t>
            </a:r>
            <a:r>
              <a:rPr lang="en-US" altLang="zh-CN" sz="2400" dirty="0">
                <a:latin typeface="+mn-ea"/>
              </a:rPr>
              <a:t>C</a:t>
            </a:r>
            <a:r>
              <a:rPr lang="zh-CN" altLang="en-US" sz="2400" dirty="0">
                <a:latin typeface="+mn-ea"/>
              </a:rPr>
              <a:t>形卡圈位于带花键的内侧端卡圈槽内，套在差速器壳中半轴齿轮上的一个切出来的凹孔内。半浮式半轴外侧端采用普通滚柱轴承支承。它不仅支承着汽车的质量，还要提供驱动转矩。</a:t>
            </a:r>
          </a:p>
        </p:txBody>
      </p:sp>
      <p:pic>
        <p:nvPicPr>
          <p:cNvPr id="6" name="图片 5">
            <a:extLst>
              <a:ext uri="{FF2B5EF4-FFF2-40B4-BE49-F238E27FC236}">
                <a16:creationId xmlns:a16="http://schemas.microsoft.com/office/drawing/2014/main" id="{FDF6B7CD-346E-4D1A-4BDF-AC3CB571A7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3619" y="3053448"/>
            <a:ext cx="5704762" cy="3285714"/>
          </a:xfrm>
          <a:prstGeom prst="rect">
            <a:avLst/>
          </a:prstGeom>
        </p:spPr>
      </p:pic>
    </p:spTree>
    <p:extLst>
      <p:ext uri="{BB962C8B-B14F-4D97-AF65-F5344CB8AC3E}">
        <p14:creationId xmlns:p14="http://schemas.microsoft.com/office/powerpoint/2010/main" val="279901605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FA2C8ACB-24E1-FF7E-2253-1B27BA116904}"/>
              </a:ext>
            </a:extLst>
          </p:cNvPr>
          <p:cNvSpPr txBox="1"/>
          <p:nvPr/>
        </p:nvSpPr>
        <p:spPr>
          <a:xfrm>
            <a:off x="840000" y="814832"/>
            <a:ext cx="10512000" cy="1569660"/>
          </a:xfrm>
          <a:prstGeom prst="rect">
            <a:avLst/>
          </a:prstGeom>
          <a:noFill/>
        </p:spPr>
        <p:txBody>
          <a:bodyPr wrap="square">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）全浮式后驱动桥。全浮式后驱动桥（图</a:t>
            </a:r>
            <a:r>
              <a:rPr lang="en-US" altLang="zh-CN" sz="2400" dirty="0">
                <a:latin typeface="+mn-ea"/>
              </a:rPr>
              <a:t>4-1-61</a:t>
            </a:r>
            <a:r>
              <a:rPr lang="zh-CN" altLang="en-US" sz="2400" dirty="0">
                <a:latin typeface="+mn-ea"/>
              </a:rPr>
              <a:t>）有更高的承载能力。轮毂被两个相对布置的锥形滚子轴承支承或“浮”在轴颈上。这样，汽车后部质量就全部由桥壳支承，半轴不用承重。半轴只负责驱动车轮。轮毂用棘轮螺母固定在轴上，螺母上的锁片卡在轴的槽里。</a:t>
            </a:r>
          </a:p>
        </p:txBody>
      </p:sp>
      <p:pic>
        <p:nvPicPr>
          <p:cNvPr id="6" name="图片 5">
            <a:extLst>
              <a:ext uri="{FF2B5EF4-FFF2-40B4-BE49-F238E27FC236}">
                <a16:creationId xmlns:a16="http://schemas.microsoft.com/office/drawing/2014/main" id="{F7D3CAD0-EB6B-7798-21B1-01AE7E077E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7428" y="2471739"/>
            <a:ext cx="6657143" cy="3571429"/>
          </a:xfrm>
          <a:prstGeom prst="rect">
            <a:avLst/>
          </a:prstGeom>
        </p:spPr>
      </p:pic>
    </p:spTree>
    <p:extLst>
      <p:ext uri="{BB962C8B-B14F-4D97-AF65-F5344CB8AC3E}">
        <p14:creationId xmlns:p14="http://schemas.microsoft.com/office/powerpoint/2010/main" val="194749928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9C5DB12-BB16-9EBA-59B7-FCC52EE3EF86}"/>
              </a:ext>
            </a:extLst>
          </p:cNvPr>
          <p:cNvSpPr txBox="1"/>
          <p:nvPr/>
        </p:nvSpPr>
        <p:spPr>
          <a:xfrm>
            <a:off x="840000" y="353248"/>
            <a:ext cx="10512000" cy="2123658"/>
          </a:xfrm>
          <a:prstGeom prst="rect">
            <a:avLst/>
          </a:prstGeom>
          <a:noFill/>
        </p:spPr>
        <p:txBody>
          <a:bodyPr wrap="square" rtlCol="0">
            <a:spAutoFit/>
          </a:bodyPr>
          <a:lstStyle/>
          <a:p>
            <a:pPr indent="576000" algn="just">
              <a:spcAft>
                <a:spcPts val="600"/>
              </a:spcAft>
            </a:pPr>
            <a:r>
              <a:rPr lang="zh-CN" altLang="en-US" sz="2200" dirty="0">
                <a:latin typeface="+mn-ea"/>
              </a:rPr>
              <a:t>（</a:t>
            </a:r>
            <a:r>
              <a:rPr lang="en-US" altLang="zh-CN" sz="2200" dirty="0">
                <a:latin typeface="+mn-ea"/>
              </a:rPr>
              <a:t>3</a:t>
            </a:r>
            <a:r>
              <a:rPr lang="zh-CN" altLang="en-US" sz="2200" dirty="0">
                <a:latin typeface="+mn-ea"/>
              </a:rPr>
              <a:t>）后驱动桥独立悬挂。后驱动轿采用了独立悬挂系统（图</a:t>
            </a:r>
            <a:r>
              <a:rPr lang="en-US" altLang="zh-CN" sz="2200" dirty="0">
                <a:latin typeface="+mn-ea"/>
              </a:rPr>
              <a:t>4-1-62</a:t>
            </a:r>
            <a:r>
              <a:rPr lang="zh-CN" altLang="en-US" sz="2200" dirty="0">
                <a:latin typeface="+mn-ea"/>
              </a:rPr>
              <a:t>），车桥总成不用承担全部车重，也没有使用轴管。所用的半轴在连接桥壳与驱动轮时有传动轴。半轴两端装有等速万向节，既能改变工作角，也能改变轴的长度。多连杆后驱动桥独立悬挂通过不同的连杆配置，使悬挂在压缩时能自动调整外倾角、前束角及使后轮获得一定的转向角度。多连杆后驱动桥独立悬挂能最大限度地提高舒适性能及操纵稳定性能，从而提高整车的操控极限。</a:t>
            </a:r>
          </a:p>
        </p:txBody>
      </p:sp>
      <p:pic>
        <p:nvPicPr>
          <p:cNvPr id="5" name="图片 4">
            <a:extLst>
              <a:ext uri="{FF2B5EF4-FFF2-40B4-BE49-F238E27FC236}">
                <a16:creationId xmlns:a16="http://schemas.microsoft.com/office/drawing/2014/main" id="{E6561779-02E7-E301-98CC-C59D819112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00762" y="2594893"/>
            <a:ext cx="5990476" cy="4047619"/>
          </a:xfrm>
          <a:prstGeom prst="rect">
            <a:avLst/>
          </a:prstGeom>
        </p:spPr>
      </p:pic>
    </p:spTree>
    <p:extLst>
      <p:ext uri="{BB962C8B-B14F-4D97-AF65-F5344CB8AC3E}">
        <p14:creationId xmlns:p14="http://schemas.microsoft.com/office/powerpoint/2010/main" val="49874950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40000" y="1653596"/>
            <a:ext cx="105120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学习研讨</a:t>
            </a:r>
          </a:p>
        </p:txBody>
      </p:sp>
      <p:pic>
        <p:nvPicPr>
          <p:cNvPr id="5" name="图片 4">
            <a:extLst>
              <a:ext uri="{FF2B5EF4-FFF2-40B4-BE49-F238E27FC236}">
                <a16:creationId xmlns:a16="http://schemas.microsoft.com/office/drawing/2014/main" id="{5D4D7A1C-97C9-6BDF-FEB8-015C1DAE75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320245"/>
            <a:ext cx="10512000" cy="2884159"/>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40000" y="579932"/>
            <a:ext cx="10512000" cy="584775"/>
          </a:xfrm>
          <a:prstGeom prst="rect">
            <a:avLst/>
          </a:prstGeom>
          <a:noFill/>
        </p:spPr>
        <p:txBody>
          <a:bodyPr wrap="square" rtlCol="0">
            <a:spAutoFit/>
          </a:bodyPr>
          <a:lstStyle/>
          <a:p>
            <a:pPr marL="285750" indent="-285750">
              <a:buFont typeface="Arial" panose="020B0604020202020204" pitchFamily="34" charset="0"/>
              <a:buChar char="•"/>
            </a:pPr>
            <a:r>
              <a:rPr lang="zh-CN" altLang="en-US" sz="3200" b="1" dirty="0"/>
              <a:t>学习评价</a:t>
            </a:r>
          </a:p>
        </p:txBody>
      </p:sp>
      <p:pic>
        <p:nvPicPr>
          <p:cNvPr id="5" name="图片 4">
            <a:extLst>
              <a:ext uri="{FF2B5EF4-FFF2-40B4-BE49-F238E27FC236}">
                <a16:creationId xmlns:a16="http://schemas.microsoft.com/office/drawing/2014/main" id="{F061CEC1-62B5-64BF-CED0-F6AFFF100B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1317896"/>
            <a:ext cx="10512000" cy="4667784"/>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9845E3-736D-35A9-2B51-146B73CEE5EF}"/>
            </a:ext>
          </a:extLst>
        </p:cNvPr>
        <p:cNvGrpSpPr/>
        <p:nvPr/>
      </p:nvGrpSpPr>
      <p:grpSpPr>
        <a:xfrm>
          <a:off x="0" y="0"/>
          <a:ext cx="0" cy="0"/>
          <a:chOff x="0" y="0"/>
          <a:chExt cx="0" cy="0"/>
        </a:xfrm>
      </p:grpSpPr>
      <p:grpSp>
        <p:nvGrpSpPr>
          <p:cNvPr id="17" name="组合 16">
            <a:extLst>
              <a:ext uri="{FF2B5EF4-FFF2-40B4-BE49-F238E27FC236}">
                <a16:creationId xmlns:a16="http://schemas.microsoft.com/office/drawing/2014/main" id="{B4B71B58-1E19-41A8-43CD-17D974D90733}"/>
              </a:ext>
            </a:extLst>
          </p:cNvPr>
          <p:cNvGrpSpPr/>
          <p:nvPr userDrawn="1">
            <p:custDataLst>
              <p:tags r:id="rId2"/>
            </p:custDataLst>
          </p:nvPr>
        </p:nvGrpSpPr>
        <p:grpSpPr>
          <a:xfrm>
            <a:off x="11598910" y="6433185"/>
            <a:ext cx="450850" cy="149860"/>
            <a:chOff x="0" y="3623101"/>
            <a:chExt cx="1405715" cy="468548"/>
          </a:xfrm>
        </p:grpSpPr>
        <p:sp>
          <p:nvSpPr>
            <p:cNvPr id="19" name="菱形 18">
              <a:extLst>
                <a:ext uri="{FF2B5EF4-FFF2-40B4-BE49-F238E27FC236}">
                  <a16:creationId xmlns:a16="http://schemas.microsoft.com/office/drawing/2014/main" id="{267415EB-C775-6E76-453B-7EEEE068D9C6}"/>
                </a:ext>
              </a:extLst>
            </p:cNvPr>
            <p:cNvSpPr/>
            <p:nvPr userDrawn="1">
              <p:custDataLst>
                <p:tags r:id="rId6"/>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菱形 19">
              <a:extLst>
                <a:ext uri="{FF2B5EF4-FFF2-40B4-BE49-F238E27FC236}">
                  <a16:creationId xmlns:a16="http://schemas.microsoft.com/office/drawing/2014/main" id="{51618933-28F3-8644-2347-996CFBE1D745}"/>
                </a:ext>
              </a:extLst>
            </p:cNvPr>
            <p:cNvSpPr/>
            <p:nvPr userDrawn="1">
              <p:custDataLst>
                <p:tags r:id="rId7"/>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1" name="菱形 20">
              <a:extLst>
                <a:ext uri="{FF2B5EF4-FFF2-40B4-BE49-F238E27FC236}">
                  <a16:creationId xmlns:a16="http://schemas.microsoft.com/office/drawing/2014/main" id="{02635895-1F1A-8CF8-3E31-9D747C0B5FAB}"/>
                </a:ext>
              </a:extLst>
            </p:cNvPr>
            <p:cNvSpPr/>
            <p:nvPr userDrawn="1">
              <p:custDataLst>
                <p:tags r:id="rId8"/>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16" name="五边形 4">
            <a:extLst>
              <a:ext uri="{FF2B5EF4-FFF2-40B4-BE49-F238E27FC236}">
                <a16:creationId xmlns:a16="http://schemas.microsoft.com/office/drawing/2014/main" id="{B22385B1-48D9-CCCC-67C0-31F4A0A142AE}"/>
              </a:ext>
            </a:extLst>
          </p:cNvPr>
          <p:cNvSpPr/>
          <p:nvPr userDrawn="1">
            <p:custDataLst>
              <p:tags r:id="rId3"/>
            </p:custDataLst>
          </p:nvPr>
        </p:nvSpPr>
        <p:spPr>
          <a:xfrm rot="5400000">
            <a:off x="306070" y="-38735"/>
            <a:ext cx="520065"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 name="标题 1">
            <a:extLst>
              <a:ext uri="{FF2B5EF4-FFF2-40B4-BE49-F238E27FC236}">
                <a16:creationId xmlns:a16="http://schemas.microsoft.com/office/drawing/2014/main" id="{3E7D578E-8EB0-94F5-F012-9951BF447D99}"/>
              </a:ext>
            </a:extLst>
          </p:cNvPr>
          <p:cNvSpPr>
            <a:spLocks noGrp="1"/>
          </p:cNvSpPr>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zh-CN" altLang="en-US" b="1" dirty="0">
                <a:solidFill>
                  <a:srgbClr val="000000"/>
                </a:solidFill>
                <a:latin typeface="+mj-ea"/>
                <a:cs typeface="微软雅黑" panose="020B0503020204020204" charset="-122"/>
              </a:rPr>
              <a:t>学习单元二</a:t>
            </a:r>
            <a:r>
              <a:rPr lang="zh-CN" altLang="en-US" b="1" dirty="0">
                <a:latin typeface="+mj-ea"/>
              </a:rPr>
              <a:t>　典型轿车的传动系统</a:t>
            </a:r>
            <a:endPar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endParaRPr>
          </a:p>
        </p:txBody>
      </p:sp>
      <p:sp>
        <p:nvSpPr>
          <p:cNvPr id="3" name="内容占位符 2">
            <a:extLst>
              <a:ext uri="{FF2B5EF4-FFF2-40B4-BE49-F238E27FC236}">
                <a16:creationId xmlns:a16="http://schemas.microsoft.com/office/drawing/2014/main" id="{F84A4E5E-C2FF-4E82-DC06-496A98F37374}"/>
              </a:ext>
            </a:extLst>
          </p:cNvPr>
          <p:cNvSpPr>
            <a:spLocks noGrp="1"/>
          </p:cNvSpPr>
          <p:nvPr>
            <p:custDataLst>
              <p:tags r:id="rId5"/>
            </p:custDataLst>
          </p:nvPr>
        </p:nvSpPr>
        <p:spPr>
          <a:xfrm>
            <a:off x="838200" y="2082801"/>
            <a:ext cx="10515600" cy="2976199"/>
          </a:xfrm>
          <a:prstGeom prst="rect">
            <a:avLst/>
          </a:prstGeom>
        </p:spPr>
        <p:txBody>
          <a:bodyPr vert="horz" lIns="91440" tIns="45720" rIns="91440" bIns="45720" rtlCol="0" anchor="ctr">
            <a:sp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457200" algn="just" defTabSz="914400" rtl="0" eaLnBrk="1" fontAlgn="auto" latinLnBrk="0" hangingPunct="1">
              <a:spcBef>
                <a:spcPts val="1000"/>
              </a:spcBef>
              <a:spcAft>
                <a:spcPts val="600"/>
              </a:spcAft>
              <a:buClrTx/>
              <a:buSzTx/>
              <a:buFont typeface="Arial" panose="020B0604020202020204" pitchFamily="34" charset="0"/>
              <a:buChar char="•"/>
              <a:defRPr/>
            </a:pPr>
            <a:r>
              <a:rPr lang="zh-CN" altLang="en-US" sz="3200" b="1" dirty="0">
                <a:solidFill>
                  <a:srgbClr val="000000"/>
                </a:solidFill>
                <a:latin typeface="微软雅黑" panose="020B0503020204020204" charset="-122"/>
                <a:ea typeface="微软雅黑" panose="020B0503020204020204" charset="-122"/>
              </a:rPr>
              <a:t>情境导入</a:t>
            </a:r>
            <a:endParaRPr kumimoji="0" lang="en-US" altLang="zh-CN" sz="32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lvl="0" indent="576000" algn="just">
              <a:lnSpc>
                <a:spcPct val="100000"/>
              </a:lnSpc>
              <a:spcBef>
                <a:spcPts val="0"/>
              </a:spcBef>
              <a:spcAft>
                <a:spcPts val="600"/>
              </a:spcAft>
              <a:buNone/>
            </a:pPr>
            <a:r>
              <a:rPr lang="zh-CN" altLang="en-US" dirty="0">
                <a:latin typeface="+mn-ea"/>
              </a:rPr>
              <a:t>轿车特指区别于货车、皮卡、</a:t>
            </a:r>
            <a:r>
              <a:rPr lang="en-US" altLang="zh-CN" dirty="0">
                <a:latin typeface="+mn-ea"/>
              </a:rPr>
              <a:t>SUV</a:t>
            </a:r>
            <a:r>
              <a:rPr lang="zh-CN" altLang="en-US" dirty="0">
                <a:latin typeface="+mn-ea"/>
              </a:rPr>
              <a:t>、大巴和中巴的小型汽车，俗称为“小轿车”。在世界汽车发展史上，轿车消费家庭化是汽车开始普及的标志，经济型轿车是家用汽车市场的主流。可以说轿车无论是保有量还是其传动系统形式的应用程度，都是当今世界最多的和最广泛的。轿车用得最多的传动系统形式就是采用前置前驱（全称“发动机前置、前轮驱动”）并且配合自动变速器。因此，这种应用最广泛的典型传动系统非常值得学习和了解。</a:t>
            </a:r>
            <a:endParaRPr kumimoji="0" lang="zh-CN" altLang="en-US" b="0" i="0" u="none" strike="noStrike" kern="1200" cap="none" spc="0" normalizeH="0" baseline="0" noProof="0" dirty="0">
              <a:ln>
                <a:noFill/>
              </a:ln>
              <a:solidFill>
                <a:srgbClr val="000000"/>
              </a:solidFill>
              <a:effectLst/>
              <a:uLnTx/>
              <a:uFillTx/>
              <a:latin typeface="+mn-ea"/>
              <a:cs typeface="+mn-cs"/>
            </a:endParaRPr>
          </a:p>
        </p:txBody>
      </p:sp>
    </p:spTree>
    <p:custDataLst>
      <p:tags r:id="rId1"/>
    </p:custDataLst>
    <p:extLst>
      <p:ext uri="{BB962C8B-B14F-4D97-AF65-F5344CB8AC3E}">
        <p14:creationId xmlns:p14="http://schemas.microsoft.com/office/powerpoint/2010/main" val="772119188"/>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7DD2A3-62CB-D0D4-9CD5-54E1A506E37B}"/>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4BC1EBE1-3CD5-FDB8-172D-A40CDCB681A9}"/>
              </a:ext>
            </a:extLst>
          </p:cNvPr>
          <p:cNvSpPr txBox="1"/>
          <p:nvPr/>
        </p:nvSpPr>
        <p:spPr>
          <a:xfrm>
            <a:off x="852791" y="554477"/>
            <a:ext cx="10486417" cy="2708434"/>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相关知识</a:t>
            </a:r>
            <a:endParaRPr lang="en-US" altLang="zh-CN" sz="3200" b="1" dirty="0"/>
          </a:p>
          <a:p>
            <a:pPr indent="575945" algn="just" eaLnBrk="0">
              <a:spcAft>
                <a:spcPts val="600"/>
              </a:spcAft>
            </a:pPr>
            <a:r>
              <a:rPr lang="zh-CN" altLang="en-US" sz="2600" b="1" dirty="0">
                <a:latin typeface="+mn-ea"/>
              </a:rPr>
              <a:t>一、手动挡轿车的传动系统</a:t>
            </a:r>
            <a:endParaRPr lang="en-US" altLang="zh-CN" sz="2600" b="1" dirty="0">
              <a:latin typeface="+mn-ea"/>
            </a:endParaRPr>
          </a:p>
          <a:p>
            <a:pPr indent="575945" algn="just" eaLnBrk="0">
              <a:spcAft>
                <a:spcPts val="600"/>
              </a:spcAft>
            </a:pPr>
            <a:r>
              <a:rPr lang="zh-CN" altLang="en-US" sz="2500" b="1" dirty="0">
                <a:latin typeface="+mn-ea"/>
              </a:rPr>
              <a:t>（一）两轴式变速驱动桥</a:t>
            </a:r>
            <a:endParaRPr lang="en-US" altLang="zh-CN" sz="2500" b="1" dirty="0">
              <a:latin typeface="+mn-ea"/>
            </a:endParaRPr>
          </a:p>
          <a:p>
            <a:pPr indent="575945" algn="just" eaLnBrk="0">
              <a:spcAft>
                <a:spcPts val="600"/>
              </a:spcAft>
            </a:pPr>
            <a:r>
              <a:rPr lang="zh-CN" altLang="en-US" sz="2400" dirty="0">
                <a:latin typeface="+mn-ea"/>
              </a:rPr>
              <a:t>发动机前置、前轮驱动的手动挡型轿车通常采用的传动系统是将两轴式变速器和驱动桥做成一个整体，横置于发动机舱内，也就是变速驱动桥（图</a:t>
            </a:r>
            <a:r>
              <a:rPr lang="en-US" altLang="zh-CN" sz="2400" dirty="0">
                <a:latin typeface="+mn-ea"/>
              </a:rPr>
              <a:t>4-2-1</a:t>
            </a:r>
            <a:r>
              <a:rPr lang="zh-CN" altLang="en-US" sz="2400" dirty="0">
                <a:latin typeface="+mn-ea"/>
              </a:rPr>
              <a:t>）。这种布置形式结构紧凑，因此应用广泛。</a:t>
            </a:r>
            <a:endParaRPr lang="zh-CN" altLang="zh-CN" sz="2200" dirty="0">
              <a:latin typeface="+mn-ea"/>
            </a:endParaRPr>
          </a:p>
        </p:txBody>
      </p:sp>
      <p:pic>
        <p:nvPicPr>
          <p:cNvPr id="4" name="图片 3">
            <a:extLst>
              <a:ext uri="{FF2B5EF4-FFF2-40B4-BE49-F238E27FC236}">
                <a16:creationId xmlns:a16="http://schemas.microsoft.com/office/drawing/2014/main" id="{B0599890-8D9B-8129-2C6B-6BAA71C216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30135" y="3262911"/>
            <a:ext cx="6531728" cy="3297927"/>
          </a:xfrm>
          <a:prstGeom prst="rect">
            <a:avLst/>
          </a:prstGeom>
        </p:spPr>
      </p:pic>
    </p:spTree>
    <p:extLst>
      <p:ext uri="{BB962C8B-B14F-4D97-AF65-F5344CB8AC3E}">
        <p14:creationId xmlns:p14="http://schemas.microsoft.com/office/powerpoint/2010/main" val="87221441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6C5B03B-AA62-088B-0F61-5E2FE5D3DEEC}"/>
              </a:ext>
            </a:extLst>
          </p:cNvPr>
          <p:cNvSpPr txBox="1"/>
          <p:nvPr/>
        </p:nvSpPr>
        <p:spPr>
          <a:xfrm>
            <a:off x="840000" y="2051700"/>
            <a:ext cx="10512000" cy="2754600"/>
          </a:xfrm>
          <a:prstGeom prst="rect">
            <a:avLst/>
          </a:prstGeom>
          <a:noFill/>
        </p:spPr>
        <p:txBody>
          <a:bodyPr wrap="square" rtlCol="0">
            <a:spAutoFit/>
          </a:bodyPr>
          <a:lstStyle/>
          <a:p>
            <a:pPr indent="576000" algn="just">
              <a:spcAft>
                <a:spcPts val="600"/>
              </a:spcAft>
            </a:pPr>
            <a:r>
              <a:rPr lang="zh-CN" altLang="en-US" sz="2500" b="1" dirty="0">
                <a:latin typeface="+mn-ea"/>
              </a:rPr>
              <a:t>（二）同步器</a:t>
            </a:r>
            <a:endParaRPr lang="en-US" altLang="zh-CN" sz="2500" b="1" dirty="0">
              <a:latin typeface="+mn-ea"/>
            </a:endParaRPr>
          </a:p>
          <a:p>
            <a:pPr indent="576000" algn="just">
              <a:spcAft>
                <a:spcPts val="600"/>
              </a:spcAft>
            </a:pPr>
            <a:r>
              <a:rPr lang="zh-CN" altLang="en-US" sz="2400" dirty="0">
                <a:latin typeface="+mn-ea"/>
              </a:rPr>
              <a:t>同步器式换挡装置是在接合套式换挡装置的基础上又加装了同步元件而构成的一种换挡装置。它可以保证在换挡时使接合套与待啮合齿圈的圆周速度迅速相等，即迅速达到同步状态，并防止二者在同步之前进入啮合，从而消除换挡时的冲击，并使换挡操纵简单，缩短换挡时间；防止在同步前啮合而产生接合齿之间的冲击。锁环式惯性同步器结构紧凑、便于合理布置，多用于轿车和轻型货车上。</a:t>
            </a:r>
          </a:p>
        </p:txBody>
      </p:sp>
    </p:spTree>
    <p:extLst>
      <p:ext uri="{BB962C8B-B14F-4D97-AF65-F5344CB8AC3E}">
        <p14:creationId xmlns:p14="http://schemas.microsoft.com/office/powerpoint/2010/main" val="146616175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C0B3594-9573-72CB-66F5-C9A6F7C5BBBA}"/>
              </a:ext>
            </a:extLst>
          </p:cNvPr>
          <p:cNvSpPr txBox="1"/>
          <p:nvPr/>
        </p:nvSpPr>
        <p:spPr>
          <a:xfrm>
            <a:off x="840000" y="452284"/>
            <a:ext cx="10512000" cy="2539157"/>
          </a:xfrm>
          <a:prstGeom prst="rect">
            <a:avLst/>
          </a:prstGeom>
          <a:noFill/>
        </p:spPr>
        <p:txBody>
          <a:bodyPr wrap="square" rtlCol="0">
            <a:spAutoFit/>
          </a:bodyPr>
          <a:lstStyle/>
          <a:p>
            <a:pPr indent="576000" algn="just">
              <a:spcAft>
                <a:spcPts val="600"/>
              </a:spcAft>
            </a:pPr>
            <a:r>
              <a:rPr lang="zh-CN" altLang="en-US" sz="2400" dirty="0">
                <a:latin typeface="+mn-ea"/>
              </a:rPr>
              <a:t>锁环式惯性同步器的构造如下（图</a:t>
            </a:r>
            <a:r>
              <a:rPr lang="en-US" altLang="zh-CN" sz="2400" dirty="0">
                <a:latin typeface="+mn-ea"/>
              </a:rPr>
              <a:t>4-2-2</a:t>
            </a:r>
            <a:r>
              <a:rPr lang="zh-CN" altLang="en-US" sz="2400" dirty="0">
                <a:latin typeface="+mn-ea"/>
              </a:rPr>
              <a:t>）：</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）花键毂：花键毂轴向固定，并与齿圈、锁环具有相同的花键齿。</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）接合套：用来连动花键毂、同步环、啮合齿圈，并与齿圈、锁环具有相同的花键齿。</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）同步环（锁环）：锁环的倒角与接合套倒角相同，锁环具有内锥面，其上有螺旋槽，以便两锥面接触后，破坏油膜，增加锥面间的摩擦。</a:t>
            </a:r>
            <a:endParaRPr lang="en-US" altLang="zh-CN" sz="2400" dirty="0">
              <a:latin typeface="+mn-ea"/>
            </a:endParaRPr>
          </a:p>
        </p:txBody>
      </p:sp>
      <p:sp>
        <p:nvSpPr>
          <p:cNvPr id="4" name="文本框 3">
            <a:extLst>
              <a:ext uri="{FF2B5EF4-FFF2-40B4-BE49-F238E27FC236}">
                <a16:creationId xmlns:a16="http://schemas.microsoft.com/office/drawing/2014/main" id="{27A306E2-76B3-6442-0C1E-744D20CAF8E1}"/>
              </a:ext>
            </a:extLst>
          </p:cNvPr>
          <p:cNvSpPr txBox="1"/>
          <p:nvPr/>
        </p:nvSpPr>
        <p:spPr>
          <a:xfrm>
            <a:off x="816076" y="3020938"/>
            <a:ext cx="5279923" cy="3123932"/>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）滑块：安装于花键毂三轴向槽内；带定位销以便空挡定位；两端伸入两锁环的三缺口。图</a:t>
            </a:r>
            <a:r>
              <a:rPr lang="en-US" altLang="zh-CN" sz="2400" dirty="0">
                <a:latin typeface="+mn-ea"/>
              </a:rPr>
              <a:t>4-2-2</a:t>
            </a:r>
            <a:r>
              <a:rPr lang="zh-CN" altLang="en-US" sz="2400" dirty="0">
                <a:latin typeface="+mn-ea"/>
              </a:rPr>
              <a:t>锁环式惯性同步器构造图。</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5</a:t>
            </a:r>
            <a:r>
              <a:rPr lang="zh-CN" altLang="en-US" sz="2400" dirty="0">
                <a:latin typeface="+mn-ea"/>
              </a:rPr>
              <a:t>）卡环：在卡环的作用下，滑块压向接合套，使其凸起的端部球面正好嵌在接合套中部的凹槽中，起到空挡定位作用。</a:t>
            </a:r>
          </a:p>
        </p:txBody>
      </p:sp>
      <p:pic>
        <p:nvPicPr>
          <p:cNvPr id="6" name="图片 5">
            <a:extLst>
              <a:ext uri="{FF2B5EF4-FFF2-40B4-BE49-F238E27FC236}">
                <a16:creationId xmlns:a16="http://schemas.microsoft.com/office/drawing/2014/main" id="{F653E446-33CB-BDBA-A398-944B74969D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80649" y="2991441"/>
            <a:ext cx="4269131" cy="3703760"/>
          </a:xfrm>
          <a:prstGeom prst="rect">
            <a:avLst/>
          </a:prstGeom>
        </p:spPr>
      </p:pic>
    </p:spTree>
    <p:extLst>
      <p:ext uri="{BB962C8B-B14F-4D97-AF65-F5344CB8AC3E}">
        <p14:creationId xmlns:p14="http://schemas.microsoft.com/office/powerpoint/2010/main" val="4552097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D172DD6-AD69-0B34-9D80-0E7B00706DE1}"/>
              </a:ext>
            </a:extLst>
          </p:cNvPr>
          <p:cNvSpPr txBox="1"/>
          <p:nvPr/>
        </p:nvSpPr>
        <p:spPr>
          <a:xfrm>
            <a:off x="840000" y="2005533"/>
            <a:ext cx="10512000" cy="2846933"/>
          </a:xfrm>
          <a:prstGeom prst="rect">
            <a:avLst/>
          </a:prstGeom>
          <a:noFill/>
        </p:spPr>
        <p:txBody>
          <a:bodyPr wrap="square" rtlCol="0">
            <a:spAutoFit/>
          </a:bodyPr>
          <a:lstStyle/>
          <a:p>
            <a:pPr indent="576000" algn="just">
              <a:spcAft>
                <a:spcPts val="600"/>
              </a:spcAft>
            </a:pPr>
            <a:r>
              <a:rPr lang="zh-CN" altLang="en-US" sz="2500" b="1" dirty="0">
                <a:latin typeface="+mn-ea"/>
              </a:rPr>
              <a:t>（二）传动系统的组成和特点</a:t>
            </a:r>
            <a:endParaRPr lang="en-US" altLang="zh-CN" sz="2500" b="1" dirty="0">
              <a:latin typeface="+mn-ea"/>
            </a:endParaRPr>
          </a:p>
          <a:p>
            <a:pPr indent="576000" algn="just">
              <a:spcAft>
                <a:spcPts val="600"/>
              </a:spcAft>
            </a:pPr>
            <a:r>
              <a:rPr lang="zh-CN" altLang="en-US" sz="2400" dirty="0">
                <a:latin typeface="+mn-ea"/>
              </a:rPr>
              <a:t>按照结构和传动介质的不同，传动系统可分为机械式、液力机械式和电力式等。手动挡的汽车就是采用机械式传动系统。典型货车通常采用的机械式传动系统是由离合器、变速器、传动轴和万向节组成的万向传动装置，以及由安装在驱动桥壳中的主减速器、差速器和半轴等组成。</a:t>
            </a:r>
            <a:endParaRPr lang="en-US" altLang="zh-CN" sz="2400" dirty="0">
              <a:latin typeface="+mn-ea"/>
            </a:endParaRPr>
          </a:p>
          <a:p>
            <a:pPr indent="576000" algn="just">
              <a:spcAft>
                <a:spcPts val="600"/>
              </a:spcAft>
            </a:pPr>
            <a:r>
              <a:rPr lang="zh-CN" altLang="en-US" sz="2400" dirty="0">
                <a:latin typeface="+mn-ea"/>
              </a:rPr>
              <a:t>发动机发出的动力依次经离合器、变速器、万向传动装置、主减速器、差速器和半轴，最后传递给驱动轮。</a:t>
            </a:r>
          </a:p>
        </p:txBody>
      </p:sp>
    </p:spTree>
    <p:extLst>
      <p:ext uri="{BB962C8B-B14F-4D97-AF65-F5344CB8AC3E}">
        <p14:creationId xmlns:p14="http://schemas.microsoft.com/office/powerpoint/2010/main" val="135897110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A37AB22-F8D4-6C0F-B227-A41E40B3E330}"/>
              </a:ext>
            </a:extLst>
          </p:cNvPr>
          <p:cNvSpPr txBox="1"/>
          <p:nvPr/>
        </p:nvSpPr>
        <p:spPr>
          <a:xfrm>
            <a:off x="840000" y="1543868"/>
            <a:ext cx="10512000" cy="3770263"/>
          </a:xfrm>
          <a:prstGeom prst="rect">
            <a:avLst/>
          </a:prstGeom>
          <a:noFill/>
        </p:spPr>
        <p:txBody>
          <a:bodyPr wrap="square" rtlCol="0">
            <a:spAutoFit/>
          </a:bodyPr>
          <a:lstStyle/>
          <a:p>
            <a:pPr indent="576000" algn="just">
              <a:spcAft>
                <a:spcPts val="600"/>
              </a:spcAft>
            </a:pPr>
            <a:r>
              <a:rPr lang="zh-CN" altLang="en-US" sz="2600" b="1" dirty="0">
                <a:latin typeface="+mn-ea"/>
              </a:rPr>
              <a:t>二、自动变速器</a:t>
            </a:r>
            <a:endParaRPr lang="en-US" altLang="zh-CN" sz="2600" b="1" dirty="0">
              <a:latin typeface="+mn-ea"/>
            </a:endParaRPr>
          </a:p>
          <a:p>
            <a:pPr indent="576000" algn="just">
              <a:spcAft>
                <a:spcPts val="600"/>
              </a:spcAft>
            </a:pPr>
            <a:r>
              <a:rPr lang="zh-CN" altLang="en-US" sz="2500" b="1" dirty="0">
                <a:latin typeface="+mn-ea"/>
              </a:rPr>
              <a:t>（一）自动变速器概述</a:t>
            </a:r>
            <a:endParaRPr lang="en-US" altLang="zh-CN" sz="2500" b="1" dirty="0">
              <a:latin typeface="+mn-ea"/>
            </a:endParaRPr>
          </a:p>
          <a:p>
            <a:pPr indent="576000" algn="just">
              <a:spcAft>
                <a:spcPts val="600"/>
              </a:spcAft>
            </a:pPr>
            <a:r>
              <a:rPr lang="zh-CN" altLang="en-US" sz="2400" dirty="0">
                <a:latin typeface="+mn-ea"/>
              </a:rPr>
              <a:t>自动变速器能够根据发动机负荷和车速等情况自动变换传动比，使汽车获得良好的动力性和燃料经济性，并减少发动机污染排放量。自动变速器操纵容易，在车辆拥挤时，可大大提高车辆行驶的安全性及可靠性。</a:t>
            </a:r>
            <a:endParaRPr lang="en-US" altLang="zh-CN" sz="2400" dirty="0">
              <a:latin typeface="+mn-ea"/>
            </a:endParaRPr>
          </a:p>
          <a:p>
            <a:pPr indent="576000" algn="just">
              <a:spcAft>
                <a:spcPts val="600"/>
              </a:spcAft>
            </a:pPr>
            <a:r>
              <a:rPr lang="en-US" altLang="zh-CN" sz="2400" b="1" dirty="0">
                <a:latin typeface="+mn-ea"/>
              </a:rPr>
              <a:t>1.</a:t>
            </a:r>
            <a:r>
              <a:rPr lang="zh-CN" altLang="en-US" sz="2400" b="1" dirty="0">
                <a:latin typeface="+mn-ea"/>
              </a:rPr>
              <a:t>自动变速器的分类</a:t>
            </a:r>
            <a:endParaRPr lang="en-US" altLang="zh-CN" sz="2400" b="1" dirty="0">
              <a:latin typeface="+mn-ea"/>
            </a:endParaRPr>
          </a:p>
          <a:p>
            <a:pPr indent="576000" algn="just">
              <a:spcAft>
                <a:spcPts val="600"/>
              </a:spcAft>
            </a:pPr>
            <a:r>
              <a:rPr lang="zh-CN" altLang="en-US" sz="2400" dirty="0">
                <a:latin typeface="+mn-ea"/>
              </a:rPr>
              <a:t>自动变速器按传动比变化形式可分为有级式、无级式和综合式三种。在无级式（或综合式）中，按变速的种类可分为液力变矩式无级变速器、机械式无级变速器、电力式无级变速器。</a:t>
            </a:r>
          </a:p>
        </p:txBody>
      </p:sp>
    </p:spTree>
    <p:extLst>
      <p:ext uri="{BB962C8B-B14F-4D97-AF65-F5344CB8AC3E}">
        <p14:creationId xmlns:p14="http://schemas.microsoft.com/office/powerpoint/2010/main" val="3760627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565A835-19EF-6FC8-1E63-9FEE9E10BE15}"/>
              </a:ext>
            </a:extLst>
          </p:cNvPr>
          <p:cNvSpPr txBox="1"/>
          <p:nvPr/>
        </p:nvSpPr>
        <p:spPr>
          <a:xfrm>
            <a:off x="839998" y="540775"/>
            <a:ext cx="10512000" cy="2092881"/>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电控液压自动变速器（</a:t>
            </a:r>
            <a:r>
              <a:rPr lang="en-US" altLang="zh-CN" sz="2400" b="1" dirty="0">
                <a:latin typeface="+mn-ea"/>
              </a:rPr>
              <a:t>AT</a:t>
            </a:r>
            <a:r>
              <a:rPr lang="zh-CN" altLang="en-US" sz="2400" b="1" dirty="0">
                <a:latin typeface="+mn-ea"/>
              </a:rPr>
              <a:t>）的组成及原理</a:t>
            </a:r>
            <a:endParaRPr lang="en-US" altLang="zh-CN" sz="2400" b="1" dirty="0">
              <a:latin typeface="+mn-ea"/>
            </a:endParaRPr>
          </a:p>
          <a:p>
            <a:pPr indent="576000" algn="just">
              <a:spcAft>
                <a:spcPts val="600"/>
              </a:spcAft>
            </a:pPr>
            <a:r>
              <a:rPr lang="zh-CN" altLang="en-US" sz="2400" dirty="0">
                <a:latin typeface="+mn-ea"/>
              </a:rPr>
              <a:t>电控液压自动变速器主要由液力变矩器、机械变速器、液压控制系统、电子控制系统、油冷却系统等几个部分组成。</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）液力变矩器。液力变矩器（图</a:t>
            </a:r>
            <a:r>
              <a:rPr lang="en-US" altLang="zh-CN" sz="2400" dirty="0">
                <a:latin typeface="+mn-ea"/>
              </a:rPr>
              <a:t>4-2-3</a:t>
            </a:r>
            <a:r>
              <a:rPr lang="zh-CN" altLang="en-US" sz="2400" dirty="0">
                <a:latin typeface="+mn-ea"/>
              </a:rPr>
              <a:t>）位于自动变速器的最前端，它安装在发动机的飞轮上，其作用与采用手动变速器的汽车中的离合器相似。</a:t>
            </a:r>
          </a:p>
        </p:txBody>
      </p:sp>
      <p:pic>
        <p:nvPicPr>
          <p:cNvPr id="5" name="图片 4">
            <a:extLst>
              <a:ext uri="{FF2B5EF4-FFF2-40B4-BE49-F238E27FC236}">
                <a16:creationId xmlns:a16="http://schemas.microsoft.com/office/drawing/2014/main" id="{E5C7736A-1A98-9398-6701-56FFCFB9EA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7003" y="2745619"/>
            <a:ext cx="5657989" cy="3571606"/>
          </a:xfrm>
          <a:prstGeom prst="rect">
            <a:avLst/>
          </a:prstGeom>
        </p:spPr>
      </p:pic>
    </p:spTree>
    <p:extLst>
      <p:ext uri="{BB962C8B-B14F-4D97-AF65-F5344CB8AC3E}">
        <p14:creationId xmlns:p14="http://schemas.microsoft.com/office/powerpoint/2010/main" val="341978033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12F5755-0003-1304-9849-1E7604381D68}"/>
              </a:ext>
            </a:extLst>
          </p:cNvPr>
          <p:cNvSpPr txBox="1"/>
          <p:nvPr/>
        </p:nvSpPr>
        <p:spPr>
          <a:xfrm>
            <a:off x="840000" y="743649"/>
            <a:ext cx="10512000" cy="5370701"/>
          </a:xfrm>
          <a:prstGeom prst="rect">
            <a:avLst/>
          </a:prstGeom>
          <a:noFill/>
        </p:spPr>
        <p:txBody>
          <a:bodyPr wrap="square" rtlCol="0">
            <a:spAutoFit/>
          </a:bodyPr>
          <a:lstStyle/>
          <a:p>
            <a:pPr indent="576000" algn="just">
              <a:spcAft>
                <a:spcPts val="600"/>
              </a:spcAft>
            </a:pPr>
            <a:r>
              <a:rPr lang="en-US" altLang="zh-CN" sz="2200" dirty="0">
                <a:latin typeface="+mn-ea"/>
              </a:rPr>
              <a:t>1</a:t>
            </a:r>
            <a:r>
              <a:rPr lang="zh-CN" altLang="en-US" sz="2200" dirty="0">
                <a:latin typeface="+mn-ea"/>
              </a:rPr>
              <a:t>）液力变矩器结构。</a:t>
            </a:r>
            <a:endParaRPr lang="en-US" altLang="zh-CN" sz="2200" dirty="0">
              <a:latin typeface="+mn-ea"/>
            </a:endParaRPr>
          </a:p>
          <a:p>
            <a:pPr indent="576000" algn="just">
              <a:spcAft>
                <a:spcPts val="600"/>
              </a:spcAft>
            </a:pPr>
            <a:r>
              <a:rPr lang="zh-CN" altLang="en-US" sz="2200" dirty="0">
                <a:latin typeface="+mn-ea"/>
              </a:rPr>
              <a:t>①泵轮：主动元件，与发动机曲轴相连。</a:t>
            </a:r>
            <a:endParaRPr lang="en-US" altLang="zh-CN" sz="2200" dirty="0">
              <a:latin typeface="+mn-ea"/>
            </a:endParaRPr>
          </a:p>
          <a:p>
            <a:pPr indent="576000" algn="just">
              <a:spcAft>
                <a:spcPts val="600"/>
              </a:spcAft>
            </a:pPr>
            <a:r>
              <a:rPr lang="zh-CN" altLang="en-US" sz="2200" dirty="0">
                <a:latin typeface="+mn-ea"/>
              </a:rPr>
              <a:t>②涡轮：从动元件，与从动轴相连。</a:t>
            </a:r>
            <a:endParaRPr lang="en-US" altLang="zh-CN" sz="2200" dirty="0">
              <a:latin typeface="+mn-ea"/>
            </a:endParaRPr>
          </a:p>
          <a:p>
            <a:pPr indent="576000" algn="just">
              <a:spcAft>
                <a:spcPts val="600"/>
              </a:spcAft>
            </a:pPr>
            <a:r>
              <a:rPr lang="zh-CN" altLang="en-US" sz="2200" dirty="0">
                <a:latin typeface="+mn-ea"/>
              </a:rPr>
              <a:t>③导轮：固定不动，给涡轮一个反作用力矩。</a:t>
            </a:r>
            <a:endParaRPr lang="en-US" altLang="zh-CN" sz="2200" dirty="0">
              <a:latin typeface="+mn-ea"/>
            </a:endParaRPr>
          </a:p>
          <a:p>
            <a:pPr indent="576000" algn="just">
              <a:spcAft>
                <a:spcPts val="600"/>
              </a:spcAft>
            </a:pPr>
            <a:r>
              <a:rPr lang="zh-CN" altLang="en-US" sz="2200" dirty="0">
                <a:latin typeface="+mn-ea"/>
              </a:rPr>
              <a:t>液力变矩器是发动机与变速器之间进行动力传输的连接部分。其作用是将高转速或低转矩转换为低转速高转矩，同时，还具有离合的作用。</a:t>
            </a:r>
            <a:endParaRPr lang="en-US" altLang="zh-CN" sz="2200" dirty="0">
              <a:latin typeface="+mn-ea"/>
            </a:endParaRPr>
          </a:p>
          <a:p>
            <a:pPr indent="576000" algn="just">
              <a:spcAft>
                <a:spcPts val="600"/>
              </a:spcAft>
            </a:pPr>
            <a:r>
              <a:rPr lang="zh-CN" altLang="en-US" sz="2200" dirty="0">
                <a:latin typeface="+mn-ea"/>
              </a:rPr>
              <a:t>变矩器的特点是不仅能传递转矩，而且能在泵轮转矩不变的情况下，随着涡轮的转速不同而改变涡轮输出的转矩数值。</a:t>
            </a:r>
            <a:endParaRPr lang="en-US" altLang="zh-CN" sz="2200" dirty="0">
              <a:latin typeface="+mn-ea"/>
            </a:endParaRPr>
          </a:p>
          <a:p>
            <a:pPr indent="576000" algn="just">
              <a:spcAft>
                <a:spcPts val="600"/>
              </a:spcAft>
            </a:pPr>
            <a:r>
              <a:rPr lang="zh-CN" altLang="en-US" sz="2200" dirty="0">
                <a:latin typeface="+mn-ea"/>
              </a:rPr>
              <a:t>变矩器外壳由前外壳和后外壳两部分组成。其中，后外壳与泵轮连成一体，将三个工作轮装入壳体后，再将两半壳体焊接成一体（或用螺栓连接成一体），形成密闭空间，其中充满工作油液。导轮位于泵轮与涡轮之间，通过单向离合器安装在与油泵连接在一起的导轮轴上。导轮也是由许多扭曲叶片组成的。</a:t>
            </a:r>
            <a:endParaRPr lang="en-US" altLang="zh-CN" sz="2200" dirty="0">
              <a:latin typeface="+mn-ea"/>
            </a:endParaRPr>
          </a:p>
          <a:p>
            <a:pPr indent="576000" algn="just">
              <a:spcAft>
                <a:spcPts val="600"/>
              </a:spcAft>
            </a:pPr>
            <a:r>
              <a:rPr lang="zh-CN" altLang="en-US" sz="2200" dirty="0">
                <a:latin typeface="+mn-ea"/>
              </a:rPr>
              <a:t>单向离合器的作用是当外座圈顺时针转动时，外座圈推动楔块转动；当外座圈逆时针转动时，外座圈推动楔块转动，锁住外座圈，使其无法转动。</a:t>
            </a:r>
          </a:p>
        </p:txBody>
      </p:sp>
    </p:spTree>
    <p:extLst>
      <p:ext uri="{BB962C8B-B14F-4D97-AF65-F5344CB8AC3E}">
        <p14:creationId xmlns:p14="http://schemas.microsoft.com/office/powerpoint/2010/main" val="32086301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150314C-7A43-D822-850E-A72F385C5348}"/>
              </a:ext>
            </a:extLst>
          </p:cNvPr>
          <p:cNvSpPr txBox="1"/>
          <p:nvPr/>
        </p:nvSpPr>
        <p:spPr>
          <a:xfrm>
            <a:off x="840000" y="1304603"/>
            <a:ext cx="10512000" cy="461665"/>
          </a:xfrm>
          <a:prstGeom prst="rect">
            <a:avLst/>
          </a:prstGeom>
          <a:noFill/>
        </p:spPr>
        <p:txBody>
          <a:bodyPr wrap="square" rtlCol="0">
            <a:spAutoFit/>
          </a:bodyPr>
          <a:lstStyle/>
          <a:p>
            <a:pPr indent="576000" algn="just">
              <a:spcAft>
                <a:spcPts val="600"/>
              </a:spcAft>
            </a:pPr>
            <a:r>
              <a:rPr lang="en-US" altLang="zh-CN" sz="2400" dirty="0">
                <a:latin typeface="+mn-ea"/>
              </a:rPr>
              <a:t>2</a:t>
            </a:r>
            <a:r>
              <a:rPr lang="zh-CN" altLang="en-US" sz="2400" dirty="0">
                <a:latin typeface="+mn-ea"/>
              </a:rPr>
              <a:t>）液力变矩器工作原理（图</a:t>
            </a:r>
            <a:r>
              <a:rPr lang="en-US" altLang="zh-CN" sz="2400" dirty="0">
                <a:latin typeface="+mn-ea"/>
              </a:rPr>
              <a:t>4-2-4</a:t>
            </a:r>
            <a:r>
              <a:rPr lang="zh-CN" altLang="en-US" sz="2400" dirty="0">
                <a:latin typeface="+mn-ea"/>
              </a:rPr>
              <a:t>）。</a:t>
            </a:r>
          </a:p>
        </p:txBody>
      </p:sp>
      <p:pic>
        <p:nvPicPr>
          <p:cNvPr id="5" name="图片 4">
            <a:extLst>
              <a:ext uri="{FF2B5EF4-FFF2-40B4-BE49-F238E27FC236}">
                <a16:creationId xmlns:a16="http://schemas.microsoft.com/office/drawing/2014/main" id="{A8862AC8-0C97-B637-A060-D92ECCC55C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1984878"/>
            <a:ext cx="10512000" cy="3568519"/>
          </a:xfrm>
          <a:prstGeom prst="rect">
            <a:avLst/>
          </a:prstGeom>
        </p:spPr>
      </p:pic>
    </p:spTree>
    <p:extLst>
      <p:ext uri="{BB962C8B-B14F-4D97-AF65-F5344CB8AC3E}">
        <p14:creationId xmlns:p14="http://schemas.microsoft.com/office/powerpoint/2010/main" val="121956348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AF1DBA42-42F2-A9A7-71AB-7835F5B61B97}"/>
                  </a:ext>
                </a:extLst>
              </p:cNvPr>
              <p:cNvSpPr txBox="1"/>
              <p:nvPr/>
            </p:nvSpPr>
            <p:spPr>
              <a:xfrm>
                <a:off x="840000" y="1274564"/>
                <a:ext cx="10512000" cy="4308872"/>
              </a:xfrm>
              <a:prstGeom prst="rect">
                <a:avLst/>
              </a:prstGeom>
              <a:noFill/>
            </p:spPr>
            <p:txBody>
              <a:bodyPr wrap="square" rtlCol="0">
                <a:spAutoFit/>
              </a:bodyPr>
              <a:lstStyle/>
              <a:p>
                <a:pPr indent="576000" algn="just">
                  <a:spcAft>
                    <a:spcPts val="600"/>
                  </a:spcAft>
                </a:pPr>
                <a:r>
                  <a:rPr lang="zh-CN" altLang="en-US" sz="2400" dirty="0">
                    <a:latin typeface="+mn-ea"/>
                  </a:rPr>
                  <a:t>①发动机起动后，曲轴带动泵轮旋转，因旋转产生的离心力使泵轮叶片间的工作液沿叶片从内缘向外缘甩出；这部分工作液既具有随泵轮一起转动的圆周向的分速度，又具有冲向涡轮的轴向分速度。</a:t>
                </a:r>
                <a:endParaRPr lang="en-US" altLang="zh-CN" sz="2400" dirty="0">
                  <a:latin typeface="+mn-ea"/>
                </a:endParaRPr>
              </a:p>
              <a:p>
                <a:pPr indent="576000" algn="just">
                  <a:spcAft>
                    <a:spcPts val="600"/>
                  </a:spcAft>
                </a:pPr>
                <a:r>
                  <a:rPr lang="zh-CN" altLang="en-US" sz="2400" dirty="0">
                    <a:latin typeface="+mn-ea"/>
                  </a:rPr>
                  <a:t>②起步工况（发动机转速、负荷不变时）。变矩器输出转矩（涡轮对液流反作用力）等于泵轮对液流的反作用力与导轮对液流反作用力之和，即变矩器具有增大转矩作用，当转矩产生的牵引力足以克服阻力时，汽车起步并加速。</a:t>
                </a:r>
                <a:endParaRPr lang="en-US" altLang="zh-CN" sz="2400" dirty="0">
                  <a:latin typeface="+mn-ea"/>
                </a:endParaRPr>
              </a:p>
              <a:p>
                <a:pPr indent="576000" algn="just">
                  <a:spcAft>
                    <a:spcPts val="600"/>
                  </a:spcAft>
                </a:pPr>
                <a:r>
                  <a:rPr lang="zh-CN" altLang="en-US" sz="2400" dirty="0">
                    <a:latin typeface="+mn-ea"/>
                  </a:rPr>
                  <a:t>③加速工况。由导轮流出的液流绝对速度是沿圆周方向的牵连速度与沿叶片方向的相对速度的合成，当涡轮速度达到一定数值时，如</a:t>
                </a:r>
                <a14:m>
                  <m:oMath xmlns:m="http://schemas.openxmlformats.org/officeDocument/2006/math">
                    <m:sSub>
                      <m:sSubPr>
                        <m:ctrlPr>
                          <a:rPr lang="en-US" altLang="zh-CN" sz="2400" i="1" smtClean="0">
                            <a:latin typeface="Cambria Math" panose="02040503050406030204" pitchFamily="18" charset="0"/>
                          </a:rPr>
                        </m:ctrlPr>
                      </m:sSubPr>
                      <m:e>
                        <m:r>
                          <a:rPr lang="en-US" altLang="zh-CN" sz="2400" b="0" i="1" smtClean="0">
                            <a:latin typeface="Cambria Math" panose="02040503050406030204" pitchFamily="18" charset="0"/>
                          </a:rPr>
                          <m:t>𝑀</m:t>
                        </m:r>
                      </m:e>
                      <m:sub>
                        <m:r>
                          <a:rPr lang="en-US" altLang="zh-CN" sz="2400" b="0" i="1" smtClean="0">
                            <a:latin typeface="Cambria Math" panose="02040503050406030204" pitchFamily="18" charset="0"/>
                          </a:rPr>
                          <m:t>𝑤</m:t>
                        </m:r>
                      </m:sub>
                    </m:sSub>
                    <m:r>
                      <a:rPr lang="en-US" altLang="zh-CN" sz="2400" b="0" i="1" smtClean="0">
                        <a:latin typeface="Cambria Math" panose="02040503050406030204" pitchFamily="18" charset="0"/>
                      </a:rPr>
                      <m:t>=</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𝑀</m:t>
                        </m:r>
                      </m:e>
                      <m:sub>
                        <m:r>
                          <a:rPr lang="en-US" altLang="zh-CN" sz="2400" b="0" i="1" smtClean="0">
                            <a:latin typeface="Cambria Math" panose="02040503050406030204" pitchFamily="18" charset="0"/>
                          </a:rPr>
                          <m:t>𝑏</m:t>
                        </m:r>
                      </m:sub>
                    </m:sSub>
                  </m:oMath>
                </a14:m>
                <a:r>
                  <a:rPr lang="zh-CN" altLang="en-US" sz="2400" dirty="0">
                    <a:latin typeface="+mn-ea"/>
                  </a:rPr>
                  <a:t>时，</a:t>
                </a:r>
                <a14:m>
                  <m:oMath xmlns:m="http://schemas.openxmlformats.org/officeDocument/2006/math">
                    <m:sSub>
                      <m:sSubPr>
                        <m:ctrlPr>
                          <a:rPr lang="en-US" altLang="zh-CN" sz="2400" i="1" dirty="0" smtClean="0">
                            <a:latin typeface="Cambria Math" panose="02040503050406030204" pitchFamily="18" charset="0"/>
                          </a:rPr>
                        </m:ctrlPr>
                      </m:sSubPr>
                      <m:e>
                        <m:r>
                          <a:rPr lang="en-US" altLang="zh-CN" sz="2400" i="1" dirty="0">
                            <a:latin typeface="Cambria Math" panose="02040503050406030204" pitchFamily="18" charset="0"/>
                          </a:rPr>
                          <m:t>𝑀</m:t>
                        </m:r>
                      </m:e>
                      <m:sub>
                        <m:r>
                          <a:rPr lang="en-US" altLang="zh-CN" sz="2400" i="1" dirty="0">
                            <a:latin typeface="Cambria Math" panose="02040503050406030204" pitchFamily="18" charset="0"/>
                          </a:rPr>
                          <m:t>𝑑</m:t>
                        </m:r>
                      </m:sub>
                    </m:sSub>
                    <m:r>
                      <a:rPr lang="en-US" altLang="zh-CN" sz="2400" i="1" dirty="0" smtClean="0">
                        <a:latin typeface="Cambria Math" panose="02040503050406030204" pitchFamily="18" charset="0"/>
                      </a:rPr>
                      <m:t>=</m:t>
                    </m:r>
                    <m:r>
                      <a:rPr lang="en-US" altLang="zh-CN" sz="2400" i="1" dirty="0">
                        <a:latin typeface="Cambria Math" panose="02040503050406030204" pitchFamily="18" charset="0"/>
                      </a:rPr>
                      <m:t>0</m:t>
                    </m:r>
                    <m:r>
                      <a:rPr lang="zh-CN" altLang="en-US" sz="2400" i="1" dirty="0" smtClean="0">
                        <a:latin typeface="Cambria Math" panose="02040503050406030204" pitchFamily="18" charset="0"/>
                      </a:rPr>
                      <m:t>；</m:t>
                    </m:r>
                  </m:oMath>
                </a14:m>
                <a:r>
                  <a:rPr lang="zh-CN" altLang="en-US" sz="2400" dirty="0">
                    <a:latin typeface="+mn-ea"/>
                  </a:rPr>
                  <a:t>当涡轮转速继续增大时，输出转矩减少，当涡轮转速等于泵轮转速时，工作液停流，将不能传递力。</a:t>
                </a:r>
              </a:p>
            </p:txBody>
          </p:sp>
        </mc:Choice>
        <mc:Fallback xmlns="">
          <p:sp>
            <p:nvSpPr>
              <p:cNvPr id="3" name="文本框 2">
                <a:extLst>
                  <a:ext uri="{FF2B5EF4-FFF2-40B4-BE49-F238E27FC236}">
                    <a16:creationId xmlns:a16="http://schemas.microsoft.com/office/drawing/2014/main" id="{AF1DBA42-42F2-A9A7-71AB-7835F5B61B97}"/>
                  </a:ext>
                </a:extLst>
              </p:cNvPr>
              <p:cNvSpPr txBox="1">
                <a:spLocks noRot="1" noChangeAspect="1" noMove="1" noResize="1" noEditPoints="1" noAdjustHandles="1" noChangeArrowheads="1" noChangeShapeType="1" noTextEdit="1"/>
              </p:cNvSpPr>
              <p:nvPr/>
            </p:nvSpPr>
            <p:spPr>
              <a:xfrm>
                <a:off x="840000" y="1274564"/>
                <a:ext cx="10512000" cy="4308872"/>
              </a:xfrm>
              <a:prstGeom prst="rect">
                <a:avLst/>
              </a:prstGeom>
              <a:blipFill>
                <a:blip r:embed="rId2"/>
                <a:stretch>
                  <a:fillRect l="-928" t="-1132" r="-870" b="-226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24259393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8F0F1F5-AF9C-68D0-E93E-B189C811FA9D}"/>
              </a:ext>
            </a:extLst>
          </p:cNvPr>
          <p:cNvSpPr txBox="1"/>
          <p:nvPr/>
        </p:nvSpPr>
        <p:spPr>
          <a:xfrm>
            <a:off x="840000" y="462116"/>
            <a:ext cx="10512000" cy="3262432"/>
          </a:xfrm>
          <a:prstGeom prst="rect">
            <a:avLst/>
          </a:prstGeom>
          <a:noFill/>
        </p:spPr>
        <p:txBody>
          <a:bodyPr wrap="square" rtlCol="0">
            <a:spAutoFit/>
          </a:bodyPr>
          <a:lstStyle/>
          <a:p>
            <a:pPr indent="576000" algn="just">
              <a:spcAft>
                <a:spcPts val="600"/>
              </a:spcAft>
            </a:pPr>
            <a:r>
              <a:rPr lang="en-US" altLang="zh-CN" sz="2200" dirty="0">
                <a:latin typeface="+mn-ea"/>
              </a:rPr>
              <a:t>3</a:t>
            </a:r>
            <a:r>
              <a:rPr lang="zh-CN" altLang="en-US" sz="2200" dirty="0">
                <a:latin typeface="+mn-ea"/>
              </a:rPr>
              <a:t>）液力变矩器特性。</a:t>
            </a:r>
            <a:endParaRPr lang="en-US" altLang="zh-CN" sz="2200" dirty="0">
              <a:latin typeface="+mn-ea"/>
            </a:endParaRPr>
          </a:p>
          <a:p>
            <a:pPr indent="576000" algn="just">
              <a:spcAft>
                <a:spcPts val="600"/>
              </a:spcAft>
            </a:pPr>
            <a:r>
              <a:rPr lang="zh-CN" altLang="en-US" sz="2200" dirty="0">
                <a:latin typeface="+mn-ea"/>
              </a:rPr>
              <a:t>①概念。</a:t>
            </a:r>
            <a:endParaRPr lang="en-US" altLang="zh-CN" sz="2200" dirty="0">
              <a:latin typeface="+mn-ea"/>
            </a:endParaRPr>
          </a:p>
          <a:p>
            <a:pPr indent="576000" algn="just">
              <a:spcAft>
                <a:spcPts val="600"/>
              </a:spcAft>
            </a:pPr>
            <a:r>
              <a:rPr lang="en-US" altLang="zh-CN" sz="2200" dirty="0">
                <a:latin typeface="+mn-ea"/>
              </a:rPr>
              <a:t>a.</a:t>
            </a:r>
            <a:r>
              <a:rPr lang="zh-CN" altLang="en-US" sz="2200" dirty="0">
                <a:latin typeface="+mn-ea"/>
              </a:rPr>
              <a:t>变矩比：即涡轮输出转矩与泵轮输入转矩之比。</a:t>
            </a:r>
            <a:endParaRPr lang="en-US" altLang="zh-CN" sz="2200" dirty="0">
              <a:latin typeface="+mn-ea"/>
            </a:endParaRPr>
          </a:p>
          <a:p>
            <a:pPr indent="576000" algn="just">
              <a:spcAft>
                <a:spcPts val="600"/>
              </a:spcAft>
            </a:pPr>
            <a:r>
              <a:rPr lang="en-US" altLang="zh-CN" sz="2200" dirty="0">
                <a:latin typeface="+mn-ea"/>
              </a:rPr>
              <a:t>b.</a:t>
            </a:r>
            <a:r>
              <a:rPr lang="zh-CN" altLang="en-US" sz="2200" dirty="0">
                <a:latin typeface="+mn-ea"/>
              </a:rPr>
              <a:t>转速比：即涡轮转速与泵轮转速之比。</a:t>
            </a:r>
            <a:endParaRPr lang="en-US" altLang="zh-CN" sz="2200" dirty="0">
              <a:latin typeface="+mn-ea"/>
            </a:endParaRPr>
          </a:p>
          <a:p>
            <a:pPr indent="576000" algn="just">
              <a:spcAft>
                <a:spcPts val="600"/>
              </a:spcAft>
            </a:pPr>
            <a:r>
              <a:rPr lang="en-US" altLang="zh-CN" sz="2200" dirty="0">
                <a:latin typeface="+mn-ea"/>
              </a:rPr>
              <a:t>c.</a:t>
            </a:r>
            <a:r>
              <a:rPr lang="zh-CN" altLang="en-US" sz="2200" dirty="0">
                <a:latin typeface="+mn-ea"/>
              </a:rPr>
              <a:t>传动效率：即涡轮输出功率与泵轮输入功率之比。</a:t>
            </a:r>
            <a:endParaRPr lang="en-US" altLang="zh-CN" sz="2200" dirty="0">
              <a:latin typeface="+mn-ea"/>
            </a:endParaRPr>
          </a:p>
          <a:p>
            <a:pPr indent="576000" algn="just">
              <a:spcAft>
                <a:spcPts val="600"/>
              </a:spcAft>
            </a:pPr>
            <a:r>
              <a:rPr lang="zh-CN" altLang="en-US" sz="2200" dirty="0">
                <a:latin typeface="+mn-ea"/>
              </a:rPr>
              <a:t>②特性。</a:t>
            </a:r>
            <a:r>
              <a:rPr lang="en-US" altLang="zh-CN" sz="2200" dirty="0">
                <a:latin typeface="+mn-ea"/>
              </a:rPr>
              <a:t>K=1</a:t>
            </a:r>
            <a:r>
              <a:rPr lang="zh-CN" altLang="en-US" sz="2200" dirty="0">
                <a:latin typeface="+mn-ea"/>
              </a:rPr>
              <a:t>时，涡轮转矩等于泵轮转矩，此时称为耦合点。</a:t>
            </a:r>
            <a:endParaRPr lang="en-US" altLang="zh-CN" sz="2200" dirty="0">
              <a:latin typeface="+mn-ea"/>
            </a:endParaRPr>
          </a:p>
          <a:p>
            <a:pPr indent="576000" algn="just">
              <a:spcAft>
                <a:spcPts val="600"/>
              </a:spcAft>
            </a:pPr>
            <a:r>
              <a:rPr lang="zh-CN" altLang="en-US" sz="2200" dirty="0">
                <a:latin typeface="+mn-ea"/>
              </a:rPr>
              <a:t>变矩比随着涡轮转速的减小而增大，传动效率低速时随涡轮转速的增大而增大，而耦合点后传动效率急剧下降。液力变矩器工作特性如图</a:t>
            </a:r>
            <a:r>
              <a:rPr lang="en-US" altLang="zh-CN" sz="2200" dirty="0">
                <a:latin typeface="+mn-ea"/>
              </a:rPr>
              <a:t>4-2-5</a:t>
            </a:r>
            <a:r>
              <a:rPr lang="zh-CN" altLang="en-US" sz="2200" dirty="0">
                <a:latin typeface="+mn-ea"/>
              </a:rPr>
              <a:t>所示。</a:t>
            </a:r>
          </a:p>
        </p:txBody>
      </p:sp>
      <p:pic>
        <p:nvPicPr>
          <p:cNvPr id="5" name="图片 4">
            <a:extLst>
              <a:ext uri="{FF2B5EF4-FFF2-40B4-BE49-F238E27FC236}">
                <a16:creationId xmlns:a16="http://schemas.microsoft.com/office/drawing/2014/main" id="{9F44E42A-93C7-3E73-47FA-6594FE525F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5524" y="3724548"/>
            <a:ext cx="5380952" cy="3076190"/>
          </a:xfrm>
          <a:prstGeom prst="rect">
            <a:avLst/>
          </a:prstGeom>
        </p:spPr>
      </p:pic>
    </p:spTree>
    <p:extLst>
      <p:ext uri="{BB962C8B-B14F-4D97-AF65-F5344CB8AC3E}">
        <p14:creationId xmlns:p14="http://schemas.microsoft.com/office/powerpoint/2010/main" val="347650103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B68050A-7C55-4F69-CA8F-293DC739E3BB}"/>
              </a:ext>
            </a:extLst>
          </p:cNvPr>
          <p:cNvSpPr txBox="1"/>
          <p:nvPr/>
        </p:nvSpPr>
        <p:spPr>
          <a:xfrm>
            <a:off x="840000" y="1497702"/>
            <a:ext cx="10512000" cy="3862596"/>
          </a:xfrm>
          <a:prstGeom prst="rect">
            <a:avLst/>
          </a:prstGeom>
          <a:noFill/>
        </p:spPr>
        <p:txBody>
          <a:bodyPr wrap="square" rtlCol="0">
            <a:spAutoFit/>
          </a:bodyPr>
          <a:lstStyle/>
          <a:p>
            <a:pPr indent="576000" algn="just">
              <a:spcAft>
                <a:spcPts val="600"/>
              </a:spcAft>
            </a:pPr>
            <a:r>
              <a:rPr lang="en-US" altLang="zh-CN" sz="2400" dirty="0">
                <a:latin typeface="+mn-ea"/>
              </a:rPr>
              <a:t>4</a:t>
            </a:r>
            <a:r>
              <a:rPr lang="zh-CN" altLang="en-US" sz="2400" dirty="0">
                <a:latin typeface="+mn-ea"/>
              </a:rPr>
              <a:t>）带锁止离合器的液力变矩器。锁止离合器的主动部分是传力盘和活塞（压盘），它们与泵轮一起旋转，从动部分的从动盘与安装在涡轮上的花键相连。当油压存在时，右移压紧从动盘，即锁止离合器接合，于是泵轮、涡轮接合成一体旋转，变矩器不起作用；当油压撤除时两者分离，变矩器恢复正常工作。</a:t>
            </a:r>
            <a:endParaRPr lang="en-US" altLang="zh-CN" sz="2400" dirty="0">
              <a:latin typeface="+mn-ea"/>
            </a:endParaRPr>
          </a:p>
          <a:p>
            <a:pPr indent="576000" algn="just">
              <a:spcAft>
                <a:spcPts val="600"/>
              </a:spcAft>
            </a:pPr>
            <a:r>
              <a:rPr lang="zh-CN" altLang="en-US" sz="2400" dirty="0">
                <a:latin typeface="+mn-ea"/>
              </a:rPr>
              <a:t>当汽车起步或在行驶条件不好的路面上行驶时，可将锁止离合器分离，使变矩器起作用，以充分发挥液力传动来适应行驶阻力的剧烈变化。当汽车在良好路面上行驶时，接合锁止离合器和变矩器，输入、输出轴刚性连接，机械传动，提高汽车行驶与燃料经济性。当离合器接合时，自由轮脱开，导轮在液流中自由旋转，这既不加大液力损失，也不降低效率。</a:t>
            </a:r>
          </a:p>
        </p:txBody>
      </p:sp>
    </p:spTree>
    <p:extLst>
      <p:ext uri="{BB962C8B-B14F-4D97-AF65-F5344CB8AC3E}">
        <p14:creationId xmlns:p14="http://schemas.microsoft.com/office/powerpoint/2010/main" val="422528164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CCDC293-C4FE-DBFA-8BBF-6655777ED332}"/>
              </a:ext>
            </a:extLst>
          </p:cNvPr>
          <p:cNvSpPr txBox="1"/>
          <p:nvPr/>
        </p:nvSpPr>
        <p:spPr>
          <a:xfrm>
            <a:off x="840000" y="1790090"/>
            <a:ext cx="10512000" cy="3277820"/>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）机械变速器。机械变速器是自动变速器的主要组成部分，它包括齿轮变速机构（行星排）和换挡执行机构。</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）液压控制系统。油泵由变矩器驱动，为变速器液压系统提供压力油。液压控制系统由各种阀体、滑阀、弹簧、钢球等组成。</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）电子控制系统。为了进一步改善自动变速器的工作性能，除液压控制系统外，又增设了电子控制系统，包括各种传感器和电磁阀。</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5</a:t>
            </a:r>
            <a:r>
              <a:rPr lang="zh-CN" altLang="en-US" sz="2400" dirty="0">
                <a:latin typeface="+mn-ea"/>
              </a:rPr>
              <a:t>）油冷却系统。油冷却系统将从液力变矩器中出来的油液冷却后再流至油底壳，以保证变速器的正常工作。</a:t>
            </a:r>
          </a:p>
        </p:txBody>
      </p:sp>
    </p:spTree>
    <p:extLst>
      <p:ext uri="{BB962C8B-B14F-4D97-AF65-F5344CB8AC3E}">
        <p14:creationId xmlns:p14="http://schemas.microsoft.com/office/powerpoint/2010/main" val="390690577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6F075FE-8094-171C-05A5-D4A2E4F56602}"/>
              </a:ext>
            </a:extLst>
          </p:cNvPr>
          <p:cNvSpPr txBox="1"/>
          <p:nvPr/>
        </p:nvSpPr>
        <p:spPr>
          <a:xfrm>
            <a:off x="840000" y="974482"/>
            <a:ext cx="10512000" cy="4909036"/>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自动变速器与普通变速器比较</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）普通变速器所有挡位都必须手动换挡，驾驶员劳动强度加大。自动变速器除倒挡由手动控制外，其他各前进挡都可根据发动机工况和车速进行自动换挡。</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）自动变速器由于安装了液力变矩器而取消了离合器踏板，提高了汽车行驶的安全性。同时，由于液力变矩器是液体传力，可实现无级变速，使汽车起步、加速更加平稳，还能避免因负荷过大而造成发动机熄火。</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）自动变速器结构复杂，零部件较多，而且零件比较精密。因此，在维修中要有针对性地先确定故障的大致部位，避免因盲目拆装而造成人为故障。</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）普通变速器造价低，而自动变速器造价比较高。</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5</a:t>
            </a:r>
            <a:r>
              <a:rPr lang="zh-CN" altLang="en-US" sz="2400" dirty="0">
                <a:latin typeface="+mn-ea"/>
              </a:rPr>
              <a:t>）电子控制自动变速器有模式选择、自我诊断、失效保护等功能。</a:t>
            </a:r>
          </a:p>
        </p:txBody>
      </p:sp>
    </p:spTree>
    <p:extLst>
      <p:ext uri="{BB962C8B-B14F-4D97-AF65-F5344CB8AC3E}">
        <p14:creationId xmlns:p14="http://schemas.microsoft.com/office/powerpoint/2010/main" val="93549591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4B7B33D-F65D-4E45-5109-3FD8F4B63042}"/>
              </a:ext>
            </a:extLst>
          </p:cNvPr>
          <p:cNvSpPr txBox="1"/>
          <p:nvPr/>
        </p:nvSpPr>
        <p:spPr>
          <a:xfrm>
            <a:off x="840000" y="501445"/>
            <a:ext cx="10512000" cy="3724096"/>
          </a:xfrm>
          <a:prstGeom prst="rect">
            <a:avLst/>
          </a:prstGeom>
          <a:noFill/>
        </p:spPr>
        <p:txBody>
          <a:bodyPr wrap="square" rtlCol="0">
            <a:spAutoFit/>
          </a:bodyPr>
          <a:lstStyle/>
          <a:p>
            <a:pPr indent="576000" algn="just">
              <a:spcAft>
                <a:spcPts val="600"/>
              </a:spcAft>
            </a:pPr>
            <a:r>
              <a:rPr lang="zh-CN" altLang="en-US" sz="2500" b="1" dirty="0">
                <a:latin typeface="+mn-ea"/>
              </a:rPr>
              <a:t>（二）单排行星齿轮机构</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单排行星齿轮机构的结构组成</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）单排行星齿轮机构（图</a:t>
            </a:r>
            <a:r>
              <a:rPr lang="en-US" altLang="zh-CN" sz="2400" dirty="0">
                <a:latin typeface="+mn-ea"/>
              </a:rPr>
              <a:t>4-2-6</a:t>
            </a:r>
            <a:r>
              <a:rPr lang="zh-CN" altLang="en-US" sz="2400" dirty="0">
                <a:latin typeface="+mn-ea"/>
              </a:rPr>
              <a:t>）的三个基本元件是太阳齿轮、齿圈、行星齿轮及行星齿轮架。</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）太阳齿轮位于中心位置；几个行星齿轮借助于滚针轴承和行星齿轮轴安装在行星齿轮架上，这些行星齿轮与太阳齿轮相啮合，并均匀布置在太阳齿轮周围；外面是同行星齿轮相啮合的齿圈。</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）单排行星齿轮机构通过固定不同的元件或改变联锁关系，可得出不同的传动状态。</a:t>
            </a:r>
          </a:p>
        </p:txBody>
      </p:sp>
      <p:pic>
        <p:nvPicPr>
          <p:cNvPr id="6" name="图片 5">
            <a:extLst>
              <a:ext uri="{FF2B5EF4-FFF2-40B4-BE49-F238E27FC236}">
                <a16:creationId xmlns:a16="http://schemas.microsoft.com/office/drawing/2014/main" id="{49AC6E4E-90D4-FB90-D256-7F1B027AE5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5742" y="3979043"/>
            <a:ext cx="5500516" cy="2377512"/>
          </a:xfrm>
          <a:prstGeom prst="rect">
            <a:avLst/>
          </a:prstGeom>
        </p:spPr>
      </p:pic>
    </p:spTree>
    <p:extLst>
      <p:ext uri="{BB962C8B-B14F-4D97-AF65-F5344CB8AC3E}">
        <p14:creationId xmlns:p14="http://schemas.microsoft.com/office/powerpoint/2010/main" val="24025162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82"/>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68_3*l_h_i*1_3_3"/>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8"/>
  <p:tag name="KSO_WM_UNIT_FILL_FORE_SCHEMECOLOR_INDEX_1_POS" val="0"/>
  <p:tag name="KSO_WM_UNIT_FILL_FORE_SCHEMECOLOR_INDEX_1_TRANS" val="0"/>
  <p:tag name="KSO_WM_UNIT_FILL_FORE_SCHEMECOLOR_INDEX_2_BRIGHTNESS" val="-0.25"/>
  <p:tag name="KSO_WM_UNIT_FILL_FORE_SCHEMECOLOR_INDEX_2" val="8"/>
  <p:tag name="KSO_WM_UNIT_FILL_FORE_SCHEMECOLOR_INDEX_2_POS" val="1"/>
  <p:tag name="KSO_WM_UNIT_FILL_FORE_SCHEMECOLOR_INDEX_2_TRANS" val="0"/>
  <p:tag name="KSO_WM_UNIT_FILL_GRADIENT_TYPE" val="0"/>
  <p:tag name="KSO_WM_UNIT_FILL_GRADIENT_ANGLE" val="180"/>
  <p:tag name="KSO_WM_UNIT_FILL_GRADIENT_DIRECTION" val="4"/>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768_3*l_h_i*1_4_1"/>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9"/>
  <p:tag name="KSO_WM_UNIT_FILL_FORE_SCHEMECOLOR_INDEX_1_POS" val="0.21"/>
  <p:tag name="KSO_WM_UNIT_FILL_FORE_SCHEMECOLOR_INDEX_1_TRANS" val="0"/>
  <p:tag name="KSO_WM_UNIT_FILL_FORE_SCHEMECOLOR_INDEX_2_BRIGHTNESS" val="-0.25"/>
  <p:tag name="KSO_WM_UNIT_FILL_FORE_SCHEMECOLOR_INDEX_2" val="9"/>
  <p:tag name="KSO_WM_UNIT_FILL_FORE_SCHEMECOLOR_INDEX_2_POS" val="0.78"/>
  <p:tag name="KSO_WM_UNIT_FILL_FORE_SCHEMECOLOR_INDEX_2_TRANS" val="0"/>
  <p:tag name="KSO_WM_UNIT_FILL_FORE_SCHEMECOLOR_INDEX_3_BRIGHTNESS" val="-0.25"/>
  <p:tag name="KSO_WM_UNIT_FILL_FORE_SCHEMECOLOR_INDEX_3" val="9"/>
  <p:tag name="KSO_WM_UNIT_FILL_FORE_SCHEMECOLOR_INDEX_3_POS" val="1"/>
  <p:tag name="KSO_WM_UNIT_FILL_FORE_SCHEMECOLOR_INDEX_3_TRANS" val="0"/>
  <p:tag name="KSO_WM_UNIT_FILL_GRADIENT_TYPE" val="0"/>
  <p:tag name="KSO_WM_UNIT_FILL_GRADIENT_ANGLE" val="180"/>
  <p:tag name="KSO_WM_UNIT_FILL_GRADIENT_DIRECTION" val="4"/>
  <p:tag name="KSO_WM_UNIT_FILL_TYPE" val="3"/>
  <p:tag name="KSO_WM_UNIT_SHADOW_SCHEMECOLOR_INDEX_BRIGHTNESS" val="-0.5"/>
  <p:tag name="KSO_WM_UNIT_SHADOW_SCHEMECOLOR_INDEX" val="16"/>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768_3*l_h_i*1_4_2"/>
  <p:tag name="KSO_WM_TEMPLATE_CATEGORY" val="diagram"/>
  <p:tag name="KSO_WM_TEMPLATE_INDEX" val="2022876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768_3*l_h_i*1_4_3"/>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9"/>
  <p:tag name="KSO_WM_UNIT_FILL_FORE_SCHEMECOLOR_INDEX_1_POS" val="0"/>
  <p:tag name="KSO_WM_UNIT_FILL_FORE_SCHEMECOLOR_INDEX_1_TRANS" val="0"/>
  <p:tag name="KSO_WM_UNIT_FILL_FORE_SCHEMECOLOR_INDEX_2_BRIGHTNESS" val="-0.25"/>
  <p:tag name="KSO_WM_UNIT_FILL_FORE_SCHEMECOLOR_INDEX_2" val="9"/>
  <p:tag name="KSO_WM_UNIT_FILL_FORE_SCHEMECOLOR_INDEX_2_POS" val="1"/>
  <p:tag name="KSO_WM_UNIT_FILL_FORE_SCHEMECOLOR_INDEX_2_TRANS" val="0"/>
  <p:tag name="KSO_WM_UNIT_FILL_GRADIENT_TYPE" val="0"/>
  <p:tag name="KSO_WM_UNIT_FILL_GRADIENT_ANGLE" val="180"/>
  <p:tag name="KSO_WM_UNIT_FILL_GRADIENT_DIRECTION" val="4"/>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68_3*l_h_i*1_1_1"/>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5"/>
  <p:tag name="KSO_WM_UNIT_FILL_FORE_SCHEMECOLOR_INDEX_1_POS" val="0.21"/>
  <p:tag name="KSO_WM_UNIT_FILL_FORE_SCHEMECOLOR_INDEX_1_TRANS" val="0"/>
  <p:tag name="KSO_WM_UNIT_FILL_FORE_SCHEMECOLOR_INDEX_2_BRIGHTNESS" val="-0.25"/>
  <p:tag name="KSO_WM_UNIT_FILL_FORE_SCHEMECOLOR_INDEX_2" val="5"/>
  <p:tag name="KSO_WM_UNIT_FILL_FORE_SCHEMECOLOR_INDEX_2_POS" val="0.78"/>
  <p:tag name="KSO_WM_UNIT_FILL_FORE_SCHEMECOLOR_INDEX_2_TRANS" val="0"/>
  <p:tag name="KSO_WM_UNIT_FILL_FORE_SCHEMECOLOR_INDEX_3_BRIGHTNESS" val="-0.25"/>
  <p:tag name="KSO_WM_UNIT_FILL_FORE_SCHEMECOLOR_INDEX_3" val="5"/>
  <p:tag name="KSO_WM_UNIT_FILL_FORE_SCHEMECOLOR_INDEX_3_POS" val="1"/>
  <p:tag name="KSO_WM_UNIT_FILL_FORE_SCHEMECOLOR_INDEX_3_TRANS" val="0"/>
  <p:tag name="KSO_WM_UNIT_FILL_GRADIENT_TYPE" val="0"/>
  <p:tag name="KSO_WM_UNIT_FILL_GRADIENT_ANGLE" val="180"/>
  <p:tag name="KSO_WM_UNIT_FILL_GRADIENT_DIRECTION" val="4"/>
  <p:tag name="KSO_WM_UNIT_FILL_TYPE" val="3"/>
  <p:tag name="KSO_WM_UNIT_SHADOW_SCHEMECOLOR_INDEX_BRIGHTNESS" val="-0.5"/>
  <p:tag name="KSO_WM_UNIT_SHADOW_SCHEMECOLOR_INDEX" val="16"/>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768_3*l_h_i*1_1_2"/>
  <p:tag name="KSO_WM_TEMPLATE_CATEGORY" val="diagram"/>
  <p:tag name="KSO_WM_TEMPLATE_INDEX" val="2022876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68_3*l_h_i*1_1_3"/>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1"/>
  <p:tag name="KSO_WM_UNIT_FILL_FORE_SCHEMECOLOR_INDEX_2_TRANS" val="0"/>
  <p:tag name="KSO_WM_UNIT_FILL_GRADIENT_TYPE" val="0"/>
  <p:tag name="KSO_WM_UNIT_FILL_GRADIENT_ANGLE" val="180"/>
  <p:tag name="KSO_WM_UNIT_FILL_GRADIENT_DIRECTION" val="4"/>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768_3*l_h_i*1_1_4"/>
  <p:tag name="KSO_WM_TEMPLATE_CATEGORY" val="diagram"/>
  <p:tag name="KSO_WM_TEMPLATE_INDEX" val="20228768"/>
  <p:tag name="KSO_WM_UNIT_LAYERLEVEL" val="1_1_1"/>
  <p:tag name="KSO_WM_TAG_VERSION" val="1.0"/>
  <p:tag name="KSO_WM_BEAUTIFY_FLAG" val="#wm#"/>
  <p:tag name="KSO_WM_UNIT_USESOURCEFORMAT_APPLY" val="1"/>
  <p:tag name="KSO_WM_DIAGRAM_VIRTUALLY_FRAME" val="{&quot;height&quot;:423.9999999999999,&quot;left&quot;:108.2248031496063,&quot;top&quot;:56.000000000000014,&quot;width&quot;:829.3566141732283}"/>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768_3*l_h_i*1_3_4"/>
  <p:tag name="KSO_WM_TEMPLATE_CATEGORY" val="diagram"/>
  <p:tag name="KSO_WM_TEMPLATE_INDEX" val="20228768"/>
  <p:tag name="KSO_WM_UNIT_LAYERLEVEL" val="1_1_1"/>
  <p:tag name="KSO_WM_TAG_VERSION" val="1.0"/>
  <p:tag name="KSO_WM_BEAUTIFY_FLAG" val="#wm#"/>
  <p:tag name="KSO_WM_UNIT_USESOURCEFORMAT_APPLY" val="1"/>
  <p:tag name="KSO_WM_DIAGRAM_VIRTUALLY_FRAME" val="{&quot;height&quot;:423.9999999999999,&quot;left&quot;:108.2248031496063,&quot;top&quot;:56.000000000000014,&quot;width&quot;:829.3566141732283}"/>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768_3*l_h_i*1_2_4"/>
  <p:tag name="KSO_WM_TEMPLATE_CATEGORY" val="diagram"/>
  <p:tag name="KSO_WM_TEMPLATE_INDEX" val="20228768"/>
  <p:tag name="KSO_WM_UNIT_LAYERLEVEL" val="1_1_1"/>
  <p:tag name="KSO_WM_TAG_VERSION" val="1.0"/>
  <p:tag name="KSO_WM_BEAUTIFY_FLAG" val="#wm#"/>
  <p:tag name="KSO_WM_UNIT_USESOURCEFORMAT_APPLY" val="1"/>
  <p:tag name="KSO_WM_DIAGRAM_VIRTUALLY_FRAME" val="{&quot;height&quot;:423.9999999999999,&quot;left&quot;:108.2248031496063,&quot;top&quot;:56.000000000000014,&quot;width&quot;:829.3566141732283}"/>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768_3*l_h_i*1_4_4"/>
  <p:tag name="KSO_WM_TEMPLATE_CATEGORY" val="diagram"/>
  <p:tag name="KSO_WM_TEMPLATE_INDEX" val="20228768"/>
  <p:tag name="KSO_WM_UNIT_LAYERLEVEL" val="1_1_1"/>
  <p:tag name="KSO_WM_TAG_VERSION" val="1.0"/>
  <p:tag name="KSO_WM_BEAUTIFY_FLAG" val="#wm#"/>
  <p:tag name="KSO_WM_UNIT_USESOURCEFORMAT_APPLY" val="1"/>
  <p:tag name="KSO_WM_DIAGRAM_VIRTUALLY_FRAME" val="{&quot;height&quot;:423.9999999999999,&quot;left&quot;:108.2248031496063,&quot;top&quot;:56.000000000000014,&quot;width&quot;:829.3566141732283}"/>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8*i*8"/>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8*i*9"/>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8*i*10"/>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9*i*8"/>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9*i*9"/>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9*i*10"/>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0*i*8"/>
  <p:tag name="KSO_WM_UNIT_LAYERLEVEL" val="1"/>
  <p:tag name="KSO_WM_TAG_VERSION" val="1.0"/>
  <p:tag name="KSO_WM_BEAUTIFY_FLAG" val="#wm#"/>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0*i*9"/>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0*i*10"/>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Lst>
</file>

<file path=ppt/tags/tag17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frame"/>
  <p:tag name="KSO_WM_SLIDE_BK_DARK_LIGHT" val="2"/>
</p:tagLst>
</file>

<file path=ppt/tags/tag17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8"/>
  <p:tag name="KSO_WM_UNIT_ID" val="_13*i*8"/>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9"/>
  <p:tag name="KSO_WM_UNIT_ID" val="_13*i*9"/>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10"/>
  <p:tag name="KSO_WM_UNIT_ID" val="_13*i*10"/>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leftRight"/>
  <p:tag name="KSO_WM_SLIDE_BK_DARK_LIGHT" val="2"/>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8"/>
  <p:tag name="KSO_WM_UNIT_ID" val="_14*i*8"/>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9"/>
  <p:tag name="KSO_WM_UNIT_ID" val="_14*i*9"/>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10"/>
  <p:tag name="KSO_WM_UNIT_ID" val="_14*i*10"/>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82"/>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topBottom"/>
  <p:tag name="KSO_WM_SLIDE_BK_DARK_LIGHT" val="2"/>
</p:tagLst>
</file>

<file path=ppt/tags/tag20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8"/>
  <p:tag name="KSO_WM_UNIT_ID" val="_15*i*8"/>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9"/>
  <p:tag name="KSO_WM_UNIT_ID" val="_15*i*9"/>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10"/>
  <p:tag name="KSO_WM_UNIT_ID" val="_15*i*10"/>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bottomTop"/>
  <p:tag name="KSO_WM_SLIDE_BK_DARK_LIGHT" val="2"/>
</p:tagLst>
</file>

<file path=ppt/tags/tag21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22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8"/>
  <p:tag name="KSO_WM_UNIT_ID" val="_16*i*8"/>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9"/>
  <p:tag name="KSO_WM_UNIT_ID" val="_16*i*9"/>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10"/>
  <p:tag name="KSO_WM_UNIT_ID" val="_16*i*10"/>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7*i*4"/>
  <p:tag name="KSO_WM_UNIT_LAYERLEVEL" val="1"/>
  <p:tag name="KSO_WM_TAG_VERSION" val="1.0"/>
  <p:tag name="KSO_WM_BEAUTIFY_FLAG" val="#wm#"/>
</p:tagLst>
</file>

<file path=ppt/tags/tag23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5"/>
  <p:tag name="KSO_WM_UNIT_ID" val="_17*i*5"/>
  <p:tag name="KSO_WM_UNIT_LAYERLEVEL" val="1"/>
  <p:tag name="KSO_WM_TAG_VERSION" val="1.0"/>
  <p:tag name="KSO_WM_BEAUTIFY_FLAG" val="#wm#"/>
</p:tagLst>
</file>

<file path=ppt/tags/tag23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6"/>
  <p:tag name="KSO_WM_UNIT_ID" val="_17*i*6"/>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7"/>
  <p:tag name="KSO_WM_UNIT_ID" val="_17*i*7"/>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8*i*4"/>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23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6.xml><?xml version="1.0" encoding="utf-8"?>
<p:tagLst xmlns:a="http://schemas.openxmlformats.org/drawingml/2006/main" xmlns:r="http://schemas.openxmlformats.org/officeDocument/2006/relationships"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47.xml><?xml version="1.0" encoding="utf-8"?>
<p:tagLst xmlns:a="http://schemas.openxmlformats.org/drawingml/2006/main" xmlns:r="http://schemas.openxmlformats.org/officeDocument/2006/relationships"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48.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49.xml><?xml version="1.0" encoding="utf-8"?>
<p:tagLst xmlns:a="http://schemas.openxmlformats.org/drawingml/2006/main" xmlns:r="http://schemas.openxmlformats.org/officeDocument/2006/relationships"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0.xml><?xml version="1.0" encoding="utf-8"?>
<p:tagLst xmlns:a="http://schemas.openxmlformats.org/drawingml/2006/main" xmlns:r="http://schemas.openxmlformats.org/officeDocument/2006/relationships"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1.xml><?xml version="1.0" encoding="utf-8"?>
<p:tagLst xmlns:a="http://schemas.openxmlformats.org/drawingml/2006/main" xmlns:r="http://schemas.openxmlformats.org/officeDocument/2006/relationships"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2.xml><?xml version="1.0" encoding="utf-8"?>
<p:tagLst xmlns:a="http://schemas.openxmlformats.org/drawingml/2006/main" xmlns:r="http://schemas.openxmlformats.org/officeDocument/2006/relationships"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3.xml><?xml version="1.0" encoding="utf-8"?>
<p:tagLst xmlns:a="http://schemas.openxmlformats.org/drawingml/2006/main" xmlns:r="http://schemas.openxmlformats.org/officeDocument/2006/relationships"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4.xml><?xml version="1.0" encoding="utf-8"?>
<p:tagLst xmlns:a="http://schemas.openxmlformats.org/drawingml/2006/main" xmlns:r="http://schemas.openxmlformats.org/officeDocument/2006/relationships"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5.xml><?xml version="1.0" encoding="utf-8"?>
<p:tagLst xmlns:a="http://schemas.openxmlformats.org/drawingml/2006/main" xmlns:r="http://schemas.openxmlformats.org/officeDocument/2006/relationships"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6.xml><?xml version="1.0" encoding="utf-8"?>
<p:tagLst xmlns:a="http://schemas.openxmlformats.org/drawingml/2006/main" xmlns:r="http://schemas.openxmlformats.org/officeDocument/2006/relationships"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7.xml><?xml version="1.0" encoding="utf-8"?>
<p:tagLst xmlns:a="http://schemas.openxmlformats.org/drawingml/2006/main" xmlns:r="http://schemas.openxmlformats.org/officeDocument/2006/relationships"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8.xml><?xml version="1.0" encoding="utf-8"?>
<p:tagLst xmlns:a="http://schemas.openxmlformats.org/drawingml/2006/main" xmlns:r="http://schemas.openxmlformats.org/officeDocument/2006/relationships"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9.xml><?xml version="1.0" encoding="utf-8"?>
<p:tagLst xmlns:a="http://schemas.openxmlformats.org/drawingml/2006/main" xmlns:r="http://schemas.openxmlformats.org/officeDocument/2006/relationships"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TYPE" val="i"/>
  <p:tag name="KSO_WM_UNIT_INDEX" val="13"/>
  <p:tag name="KSO_WM_BEAUTIFY_FLAG" val="#wm#"/>
  <p:tag name="KSO_WM_TAG_VERSION" val="3.0"/>
  <p:tag name="KSO_WM_UNIT_ID" val="_1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1.xml><?xml version="1.0" encoding="utf-8"?>
<p:tagLst xmlns:a="http://schemas.openxmlformats.org/drawingml/2006/main" xmlns:r="http://schemas.openxmlformats.org/officeDocument/2006/relationships"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2.xml><?xml version="1.0" encoding="utf-8"?>
<p:tagLst xmlns:a="http://schemas.openxmlformats.org/drawingml/2006/main" xmlns:r="http://schemas.openxmlformats.org/officeDocument/2006/relationships" xmlns:p="http://schemas.openxmlformats.org/presentationml/2006/main">
  <p:tag name="KSO_WM_UNIT_TYPE" val="i"/>
  <p:tag name="KSO_WM_UNIT_INDEX" val="14"/>
  <p:tag name="KSO_WM_BEAUTIFY_FLAG" val="#wm#"/>
  <p:tag name="KSO_WM_TAG_VERSION" val="3.0"/>
  <p:tag name="KSO_WM_UNIT_ID" val="_1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3.xml><?xml version="1.0" encoding="utf-8"?>
<p:tagLst xmlns:a="http://schemas.openxmlformats.org/drawingml/2006/main" xmlns:r="http://schemas.openxmlformats.org/officeDocument/2006/relationships" xmlns:p="http://schemas.openxmlformats.org/presentationml/2006/main">
  <p:tag name="KSO_WM_UNIT_TYPE" val="i"/>
  <p:tag name="KSO_WM_UNIT_INDEX" val="15"/>
  <p:tag name="KSO_WM_BEAUTIFY_FLAG" val="#wm#"/>
  <p:tag name="KSO_WM_TAG_VERSION" val="3.0"/>
  <p:tag name="KSO_WM_UNIT_ID" val="_1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4.xml><?xml version="1.0" encoding="utf-8"?>
<p:tagLst xmlns:a="http://schemas.openxmlformats.org/drawingml/2006/main" xmlns:r="http://schemas.openxmlformats.org/officeDocument/2006/relationships"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5.xml><?xml version="1.0" encoding="utf-8"?>
<p:tagLst xmlns:a="http://schemas.openxmlformats.org/drawingml/2006/main" xmlns:r="http://schemas.openxmlformats.org/officeDocument/2006/relationships" xmlns:p="http://schemas.openxmlformats.org/presentationml/2006/main">
  <p:tag name="KSO_WM_UNIT_TYPE" val="i"/>
  <p:tag name="KSO_WM_UNIT_INDEX" val="17"/>
  <p:tag name="KSO_WM_BEAUTIFY_FLAG" val="#wm#"/>
  <p:tag name="KSO_WM_TAG_VERSION" val="3.0"/>
  <p:tag name="KSO_WM_UNIT_ID" val="_1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6.xml><?xml version="1.0" encoding="utf-8"?>
<p:tagLst xmlns:a="http://schemas.openxmlformats.org/drawingml/2006/main" xmlns:r="http://schemas.openxmlformats.org/officeDocument/2006/relationships" xmlns:p="http://schemas.openxmlformats.org/presentationml/2006/main">
  <p:tag name="KSO_WM_UNIT_TYPE" val="i"/>
  <p:tag name="KSO_WM_UNIT_INDEX" val="18"/>
  <p:tag name="KSO_WM_BEAUTIFY_FLAG" val="#wm#"/>
  <p:tag name="KSO_WM_TAG_VERSION" val="3.0"/>
  <p:tag name="KSO_WM_UNIT_ID" val="_1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7.xml><?xml version="1.0" encoding="utf-8"?>
<p:tagLst xmlns:a="http://schemas.openxmlformats.org/drawingml/2006/main" xmlns:r="http://schemas.openxmlformats.org/officeDocument/2006/relationships" xmlns:p="http://schemas.openxmlformats.org/presentationml/2006/main">
  <p:tag name="KSO_WM_UNIT_TYPE" val="i"/>
  <p:tag name="KSO_WM_UNIT_INDEX" val="19"/>
  <p:tag name="KSO_WM_BEAUTIFY_FLAG" val="#wm#"/>
  <p:tag name="KSO_WM_TAG_VERSION" val="3.0"/>
  <p:tag name="KSO_WM_UNIT_ID" val="_1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8.xml><?xml version="1.0" encoding="utf-8"?>
<p:tagLst xmlns:a="http://schemas.openxmlformats.org/drawingml/2006/main" xmlns:r="http://schemas.openxmlformats.org/officeDocument/2006/relationships" xmlns:p="http://schemas.openxmlformats.org/presentationml/2006/main">
  <p:tag name="KSO_WM_UNIT_TYPE" val="i"/>
  <p:tag name="KSO_WM_UNIT_INDEX" val="20"/>
  <p:tag name="KSO_WM_BEAUTIFY_FLAG" val="#wm#"/>
  <p:tag name="KSO_WM_TAG_VERSION" val="3.0"/>
  <p:tag name="KSO_WM_UNIT_ID" val="_11*i*2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9.xml><?xml version="1.0" encoding="utf-8"?>
<p:tagLst xmlns:a="http://schemas.openxmlformats.org/drawingml/2006/main" xmlns:r="http://schemas.openxmlformats.org/officeDocument/2006/relationships" xmlns:p="http://schemas.openxmlformats.org/presentationml/2006/main">
  <p:tag name="KSO_WM_UNIT_TYPE" val="i"/>
  <p:tag name="KSO_WM_UNIT_INDEX" val="21"/>
  <p:tag name="KSO_WM_BEAUTIFY_FLAG" val="#wm#"/>
  <p:tag name="KSO_WM_TAG_VERSION" val="3.0"/>
  <p:tag name="KSO_WM_UNIT_ID" val="_11*i*2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TYPE" val="i"/>
  <p:tag name="KSO_WM_UNIT_INDEX" val="22"/>
  <p:tag name="KSO_WM_BEAUTIFY_FLAG" val="#wm#"/>
  <p:tag name="KSO_WM_TAG_VERSION" val="3.0"/>
  <p:tag name="KSO_WM_UNIT_ID" val="_11*i*2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1.xml><?xml version="1.0" encoding="utf-8"?>
<p:tagLst xmlns:a="http://schemas.openxmlformats.org/drawingml/2006/main" xmlns:r="http://schemas.openxmlformats.org/officeDocument/2006/relationships" xmlns:p="http://schemas.openxmlformats.org/presentationml/2006/main">
  <p:tag name="KSO_WM_UNIT_TYPE" val="i"/>
  <p:tag name="KSO_WM_UNIT_INDEX" val="23"/>
  <p:tag name="KSO_WM_BEAUTIFY_FLAG" val="#wm#"/>
  <p:tag name="KSO_WM_TAG_VERSION" val="3.0"/>
  <p:tag name="KSO_WM_UNIT_ID" val="_11*i*2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2.xml><?xml version="1.0" encoding="utf-8"?>
<p:tagLst xmlns:a="http://schemas.openxmlformats.org/drawingml/2006/main" xmlns:r="http://schemas.openxmlformats.org/officeDocument/2006/relationships" xmlns:p="http://schemas.openxmlformats.org/presentationml/2006/main">
  <p:tag name="KSO_WM_UNIT_TYPE" val="i"/>
  <p:tag name="KSO_WM_UNIT_INDEX" val="24"/>
  <p:tag name="KSO_WM_BEAUTIFY_FLAG" val="#wm#"/>
  <p:tag name="KSO_WM_TAG_VERSION" val="3.0"/>
  <p:tag name="KSO_WM_UNIT_ID" val="_11*i*2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3.xml><?xml version="1.0" encoding="utf-8"?>
<p:tagLst xmlns:a="http://schemas.openxmlformats.org/drawingml/2006/main" xmlns:r="http://schemas.openxmlformats.org/officeDocument/2006/relationships" xmlns:p="http://schemas.openxmlformats.org/presentationml/2006/main">
  <p:tag name="KSO_WM_UNIT_TYPE" val="i"/>
  <p:tag name="KSO_WM_UNIT_INDEX" val="25"/>
  <p:tag name="KSO_WM_BEAUTIFY_FLAG" val="#wm#"/>
  <p:tag name="KSO_WM_TAG_VERSION" val="3.0"/>
  <p:tag name="KSO_WM_UNIT_ID" val="_11*i*2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4.xml><?xml version="1.0" encoding="utf-8"?>
<p:tagLst xmlns:a="http://schemas.openxmlformats.org/drawingml/2006/main" xmlns:r="http://schemas.openxmlformats.org/officeDocument/2006/relationships" xmlns:p="http://schemas.openxmlformats.org/presentationml/2006/main">
  <p:tag name="KSO_WM_UNIT_TYPE" val="i"/>
  <p:tag name="KSO_WM_UNIT_INDEX" val="26"/>
  <p:tag name="KSO_WM_BEAUTIFY_FLAG" val="#wm#"/>
  <p:tag name="KSO_WM_TAG_VERSION" val="3.0"/>
  <p:tag name="KSO_WM_UNIT_ID" val="_11*i*2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5.xml><?xml version="1.0" encoding="utf-8"?>
<p:tagLst xmlns:a="http://schemas.openxmlformats.org/drawingml/2006/main" xmlns:r="http://schemas.openxmlformats.org/officeDocument/2006/relationships" xmlns:p="http://schemas.openxmlformats.org/presentationml/2006/main">
  <p:tag name="KSO_WM_UNIT_TYPE" val="i"/>
  <p:tag name="KSO_WM_UNIT_INDEX" val="27"/>
  <p:tag name="KSO_WM_BEAUTIFY_FLAG" val="#wm#"/>
  <p:tag name="KSO_WM_TAG_VERSION" val="3.0"/>
  <p:tag name="KSO_WM_UNIT_ID" val="_11*i*2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6.xml><?xml version="1.0" encoding="utf-8"?>
<p:tagLst xmlns:a="http://schemas.openxmlformats.org/drawingml/2006/main" xmlns:r="http://schemas.openxmlformats.org/officeDocument/2006/relationships" xmlns:p="http://schemas.openxmlformats.org/presentationml/2006/main">
  <p:tag name="KSO_WM_UNIT_TYPE" val="i"/>
  <p:tag name="KSO_WM_UNIT_INDEX" val="28"/>
  <p:tag name="KSO_WM_BEAUTIFY_FLAG" val="#wm#"/>
  <p:tag name="KSO_WM_TAG_VERSION" val="3.0"/>
  <p:tag name="KSO_WM_UNIT_ID" val="_11*i*2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7.xml><?xml version="1.0" encoding="utf-8"?>
<p:tagLst xmlns:a="http://schemas.openxmlformats.org/drawingml/2006/main" xmlns:r="http://schemas.openxmlformats.org/officeDocument/2006/relationships" xmlns:p="http://schemas.openxmlformats.org/presentationml/2006/main">
  <p:tag name="KSO_WM_UNIT_TYPE" val="i"/>
  <p:tag name="KSO_WM_UNIT_INDEX" val="29"/>
  <p:tag name="KSO_WM_BEAUTIFY_FLAG" val="#wm#"/>
  <p:tag name="KSO_WM_TAG_VERSION" val="3.0"/>
  <p:tag name="KSO_WM_UNIT_ID" val="_11*i*2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8.xml><?xml version="1.0" encoding="utf-8"?>
<p:tagLst xmlns:a="http://schemas.openxmlformats.org/drawingml/2006/main" xmlns:r="http://schemas.openxmlformats.org/officeDocument/2006/relationships" xmlns:p="http://schemas.openxmlformats.org/presentationml/2006/main">
  <p:tag name="KSO_WM_UNIT_TYPE" val="i"/>
  <p:tag name="KSO_WM_UNIT_INDEX" val="30"/>
  <p:tag name="KSO_WM_BEAUTIFY_FLAG" val="#wm#"/>
  <p:tag name="KSO_WM_TAG_VERSION" val="3.0"/>
  <p:tag name="KSO_WM_UNIT_ID" val="_11*i*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9.xml><?xml version="1.0" encoding="utf-8"?>
<p:tagLst xmlns:a="http://schemas.openxmlformats.org/drawingml/2006/main" xmlns:r="http://schemas.openxmlformats.org/officeDocument/2006/relationships" xmlns:p="http://schemas.openxmlformats.org/presentationml/2006/main">
  <p:tag name="KSO_WM_UNIT_TYPE" val="i"/>
  <p:tag name="KSO_WM_UNIT_INDEX" val="31"/>
  <p:tag name="KSO_WM_BEAUTIFY_FLAG" val="#wm#"/>
  <p:tag name="KSO_WM_TAG_VERSION" val="3.0"/>
  <p:tag name="KSO_WM_UNIT_ID" val="_11*i*3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TYPE" val="i"/>
  <p:tag name="KSO_WM_UNIT_INDEX" val="32"/>
  <p:tag name="KSO_WM_BEAUTIFY_FLAG" val="#wm#"/>
  <p:tag name="KSO_WM_TAG_VERSION" val="3.0"/>
  <p:tag name="KSO_WM_UNIT_ID" val="_11*i*3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1.xml><?xml version="1.0" encoding="utf-8"?>
<p:tagLst xmlns:a="http://schemas.openxmlformats.org/drawingml/2006/main" xmlns:r="http://schemas.openxmlformats.org/officeDocument/2006/relationships" xmlns:p="http://schemas.openxmlformats.org/presentationml/2006/main">
  <p:tag name="KSO_WM_UNIT_TYPE" val="i"/>
  <p:tag name="KSO_WM_UNIT_INDEX" val="33"/>
  <p:tag name="KSO_WM_BEAUTIFY_FLAG" val="#wm#"/>
  <p:tag name="KSO_WM_TAG_VERSION" val="3.0"/>
  <p:tag name="KSO_WM_UNIT_ID" val="_11*i*3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2.xml><?xml version="1.0" encoding="utf-8"?>
<p:tagLst xmlns:a="http://schemas.openxmlformats.org/drawingml/2006/main" xmlns:r="http://schemas.openxmlformats.org/officeDocument/2006/relationships" xmlns:p="http://schemas.openxmlformats.org/presentationml/2006/main">
  <p:tag name="KSO_WM_UNIT_TYPE" val="i"/>
  <p:tag name="KSO_WM_UNIT_INDEX" val="34"/>
  <p:tag name="KSO_WM_BEAUTIFY_FLAG" val="#wm#"/>
  <p:tag name="KSO_WM_TAG_VERSION" val="3.0"/>
  <p:tag name="KSO_WM_UNIT_ID" val="_11*i*3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3.xml><?xml version="1.0" encoding="utf-8"?>
<p:tagLst xmlns:a="http://schemas.openxmlformats.org/drawingml/2006/main" xmlns:r="http://schemas.openxmlformats.org/officeDocument/2006/relationships" xmlns:p="http://schemas.openxmlformats.org/presentationml/2006/main">
  <p:tag name="KSO_WM_UNIT_ID" val="_11*i*3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YPE" val="i"/>
  <p:tag name="KSO_WM_UNIT_INDEX" val="35"/>
  <p:tag name="KSO_WM_TEMPLATE_INDEX" val="40490277"/>
  <p:tag name="KSO_WM_TEMPLATE_CATEGORY" val="custom"/>
</p:tagLst>
</file>

<file path=ppt/tags/tag284.xml><?xml version="1.0" encoding="utf-8"?>
<p:tagLst xmlns:a="http://schemas.openxmlformats.org/drawingml/2006/main" xmlns:r="http://schemas.openxmlformats.org/officeDocument/2006/relationships" xmlns:p="http://schemas.openxmlformats.org/presentationml/2006/main">
  <p:tag name="KSO_WM_UNIT_TYPE" val="b"/>
  <p:tag name="KSO_WM_BEAUTIFY_FLAG" val="#wm#"/>
  <p:tag name="KSO_WM_UNIT_INDEX" val="1"/>
  <p:tag name="KSO_WM_UNIT_TEXT_TYPE" val="1"/>
  <p:tag name="KSO_WM_FIGMA_FLAG" val="#fgm#"/>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5.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UNIT_INDEX" val="1"/>
  <p:tag name="KSO_WM_UNIT_TEXT_TYPE" val="1"/>
  <p:tag name="KSO_WM_LAYOUT_CHECK_HASH" val="70a81d6a7f94768b09b61f79ee978c90b81fe0aa"/>
  <p:tag name="KSO_WM_NEWLAYOUT_ID" val="8224"/>
  <p:tag name="KSO_WM_FIGMA_FLAG" val="#fgm#"/>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6.xml><?xml version="1.0" encoding="utf-8"?>
<p:tagLst xmlns:a="http://schemas.openxmlformats.org/drawingml/2006/main" xmlns:r="http://schemas.openxmlformats.org/officeDocument/2006/relationships" xmlns:p="http://schemas.openxmlformats.org/presentationml/2006/main">
  <p:tag name="KSO_WM_TEMPLATE_THUMBS_INDEX" val="1、2、3、4、5、6、7、8、9、10、11、12、13、15"/>
  <p:tag name="KSO_WM_SLIDE_ID" val="custom20202582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582"/>
  <p:tag name="KSO_WM_SLIDE_LAYOUT" val="a_b_f_j"/>
  <p:tag name="KSO_WM_SLIDE_LAYOUT_CNT" val="1_1_2_1"/>
</p:tagLst>
</file>

<file path=ppt/tags/tag28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汇报人姓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02582_1*f*1"/>
  <p:tag name="KSO_WM_TEMPLATE_CATEGORY" val="custom"/>
  <p:tag name="KSO_WM_TEMPLATE_INDEX" val="20202582"/>
  <p:tag name="KSO_WM_UNIT_LAYERLEVEL" val="1"/>
  <p:tag name="KSO_WM_TAG_VERSION" val="1.0"/>
  <p:tag name="KSO_WM_BEAUTIFY_FLAG" val="#wm#"/>
  <p:tag name="KSO_WM_UNIT_SUBTYPE" val="b"/>
  <p:tag name="KSO_WM_UNIT_TEXT_FILL_FORE_SCHEMECOLOR_INDEX_BRIGHTNESS" val="0.15"/>
  <p:tag name="KSO_WM_UNIT_TEXT_FILL_FORE_SCHEMECOLOR_INDEX" val="13"/>
  <p:tag name="KSO_WM_UNIT_TEXT_FILL_TYPE" val="1"/>
</p:tagLst>
</file>

<file path=ppt/tags/tag28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极简通用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2582_1*a*1"/>
  <p:tag name="KSO_WM_TEMPLATE_CATEGORY" val="custom"/>
  <p:tag name="KSO_WM_TEMPLATE_INDEX" val="20202582"/>
  <p:tag name="KSO_WM_UNIT_LAYERLEVEL" val="1"/>
  <p:tag name="KSO_WM_TAG_VERSION" val="1.0"/>
  <p:tag name="KSO_WM_BEAUTIFY_FLAG" val="#wm#"/>
  <p:tag name="KSO_WM_UNIT_ISNUMDGMTITLE" val="0"/>
  <p:tag name="KSO_WM_UNIT_TEXT_FILL_FORE_SCHEMECOLOR_INDEX_BRIGHTNESS" val="0.15"/>
  <p:tag name="KSO_WM_UNIT_TEXT_FILL_FORE_SCHEMECOLOR_INDEX" val="13"/>
  <p:tag name="KSO_WM_UNIT_TEXT_FILL_TYPE" val="1"/>
</p:tagLst>
</file>

<file path=ppt/tags/tag289.xml><?xml version="1.0" encoding="utf-8"?>
<p:tagLst xmlns:a="http://schemas.openxmlformats.org/drawingml/2006/main" xmlns:r="http://schemas.openxmlformats.org/officeDocument/2006/relationships" xmlns:p="http://schemas.openxmlformats.org/presentationml/2006/main">
  <p:tag name="KSO_WM_SLIDE_ID" val="custom20202582_6"/>
  <p:tag name="KSO_WM_TEMPLATE_SUBCATEGORY" val="0"/>
  <p:tag name="KSO_WM_TEMPLATE_MASTER_TYPE" val="1"/>
  <p:tag name="KSO_WM_TEMPLATE_COLOR_TYPE" val="1"/>
  <p:tag name="KSO_WM_SLIDE_TYPE" val="contents"/>
  <p:tag name="KSO_WM_SLIDE_SUBTYPE" val="diag"/>
  <p:tag name="KSO_WM_SLIDE_ITEM_CNT" val="6"/>
  <p:tag name="KSO_WM_SLIDE_INDEX" val="6"/>
  <p:tag name="KSO_WM_DIAGRAM_GROUP_CODE" val="l1-1"/>
  <p:tag name="KSO_WM_SLIDE_DIAGTYPE" val="l"/>
  <p:tag name="KSO_WM_TAG_VERSION" val="1.0"/>
  <p:tag name="KSO_WM_BEAUTIFY_FLAG" val="#wm#"/>
  <p:tag name="KSO_WM_TEMPLATE_CATEGORY" val="custom"/>
  <p:tag name="KSO_WM_TEMPLATE_INDEX" val="20202582"/>
  <p:tag name="KSO_WM_SLIDE_LAYOUT" val="a_b_l"/>
  <p:tag name="KSO_WM_SLIDE_LAYOUT_CNT" val="1_1_1"/>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582_6*l_h_i*1_1_1"/>
  <p:tag name="KSO_WM_TEMPLATE_CATEGORY" val="custom"/>
  <p:tag name="KSO_WM_TEMPLATE_INDEX" val="20202582"/>
  <p:tag name="KSO_WM_UNIT_LAYERLEVEL" val="1_1_1"/>
  <p:tag name="KSO_WM_TAG_VERSION" val="1.0"/>
  <p:tag name="KSO_WM_BEAUTIFY_FLAG" val="#wm#"/>
</p:tagLst>
</file>

<file path=ppt/tags/tag291.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582_6*l_h_a*1_1_1"/>
  <p:tag name="KSO_WM_TEMPLATE_CATEGORY" val="custom"/>
  <p:tag name="KSO_WM_TEMPLATE_INDEX" val="20202582"/>
  <p:tag name="KSO_WM_UNIT_LAYERLEVEL" val="1_1_1"/>
  <p:tag name="KSO_WM_TAG_VERSION" val="1.0"/>
  <p:tag name="KSO_WM_BEAUTIFY_FLAG" val="#wm#"/>
  <p:tag name="KSO_WM_UNIT_ISNUMDGMTITLE" val="0"/>
</p:tagLst>
</file>

<file path=ppt/tags/tag29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582_6*l_h_a*1_2_1"/>
  <p:tag name="KSO_WM_TEMPLATE_CATEGORY" val="custom"/>
  <p:tag name="KSO_WM_TEMPLATE_INDEX" val="20202582"/>
  <p:tag name="KSO_WM_UNIT_LAYERLEVEL" val="1_1_1"/>
  <p:tag name="KSO_WM_TAG_VERSION" val="1.0"/>
  <p:tag name="KSO_WM_BEAUTIFY_FLAG" val="#wm#"/>
  <p:tag name="KSO_WM_UNIT_ISNUMDGMTITLE" val="0"/>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582_6*l_h_i*1_2_1"/>
  <p:tag name="KSO_WM_TEMPLATE_CATEGORY" val="custom"/>
  <p:tag name="KSO_WM_TEMPLATE_INDEX" val="20202582"/>
  <p:tag name="KSO_WM_UNIT_LAYERLEVEL" val="1_1_1"/>
  <p:tag name="KSO_WM_TAG_VERSION" val="1.0"/>
  <p:tag name="KSO_WM_BEAUTIFY_FLAG" val="#wm#"/>
</p:tagLst>
</file>

<file path=ppt/tags/tag29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582_6*l_h_a*1_3_1"/>
  <p:tag name="KSO_WM_TEMPLATE_CATEGORY" val="custom"/>
  <p:tag name="KSO_WM_TEMPLATE_INDEX" val="20202582"/>
  <p:tag name="KSO_WM_UNIT_LAYERLEVEL" val="1_1_1"/>
  <p:tag name="KSO_WM_TAG_VERSION" val="1.0"/>
  <p:tag name="KSO_WM_BEAUTIFY_FLAG" val="#wm#"/>
  <p:tag name="KSO_WM_UNIT_ISNUMDGMTITLE" val="0"/>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582_6*l_h_i*1_3_1"/>
  <p:tag name="KSO_WM_TEMPLATE_CATEGORY" val="custom"/>
  <p:tag name="KSO_WM_TEMPLATE_INDEX" val="20202582"/>
  <p:tag name="KSO_WM_UNIT_LAYERLEVEL" val="1_1_1"/>
  <p:tag name="KSO_WM_TAG_VERSION" val="1.0"/>
  <p:tag name="KSO_WM_BEAUTIFY_FLAG" val="#wm#"/>
</p:tagLst>
</file>

<file path=ppt/tags/tag29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582_6*l_h_a*1_4_1"/>
  <p:tag name="KSO_WM_TEMPLATE_CATEGORY" val="custom"/>
  <p:tag name="KSO_WM_TEMPLATE_INDEX" val="20202582"/>
  <p:tag name="KSO_WM_UNIT_LAYERLEVEL" val="1_1_1"/>
  <p:tag name="KSO_WM_TAG_VERSION" val="1.0"/>
  <p:tag name="KSO_WM_BEAUTIFY_FLAG" val="#wm#"/>
  <p:tag name="KSO_WM_UNIT_ISNUMDGMTITLE" val="0"/>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582_6*l_h_i*1_4_1"/>
  <p:tag name="KSO_WM_TEMPLATE_CATEGORY" val="custom"/>
  <p:tag name="KSO_WM_TEMPLATE_INDEX" val="20202582"/>
  <p:tag name="KSO_WM_UNIT_LAYERLEVEL" val="1_1_1"/>
  <p:tag name="KSO_WM_TAG_VERSION" val="1.0"/>
  <p:tag name="KSO_WM_BEAUTIFY_FLAG" val="#wm#"/>
</p:tagLst>
</file>

<file path=ppt/tags/tag298.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582_6*a*1"/>
  <p:tag name="KSO_WM_TEMPLATE_CATEGORY" val="custom"/>
  <p:tag name="KSO_WM_TEMPLATE_INDEX" val="20202582"/>
  <p:tag name="KSO_WM_UNIT_LAYERLEVEL" val="1"/>
  <p:tag name="KSO_WM_TAG_VERSION" val="1.0"/>
  <p:tag name="KSO_WM_BEAUTIFY_FLAG" val="#wm#"/>
  <p:tag name="KSO_WM_UNIT_ISNUMDGMTITLE" val="0"/>
</p:tagLst>
</file>

<file path=ppt/tags/tag29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Contents"/>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custom20202582_6*b*1"/>
  <p:tag name="KSO_WM_TEMPLATE_CATEGORY" val="custom"/>
  <p:tag name="KSO_WM_TEMPLATE_INDEX" val="20202582"/>
  <p:tag name="KSO_WM_UNIT_LAYERLEVEL" val="1"/>
  <p:tag name="KSO_WM_TAG_VERSION" val="1.0"/>
  <p:tag name="KSO_WM_BEAUTIFY_FLAG" val="#wm#"/>
  <p:tag name="KSO_WM_UNIT_ISNUMDGMTITLE" val="0"/>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custom20202582_6*l_h_a*1_5_1"/>
  <p:tag name="KSO_WM_TEMPLATE_CATEGORY" val="custom"/>
  <p:tag name="KSO_WM_TEMPLATE_INDEX" val="20202582"/>
  <p:tag name="KSO_WM_UNIT_LAYERLEVEL" val="1_1_1"/>
  <p:tag name="KSO_WM_TAG_VERSION" val="1.0"/>
  <p:tag name="KSO_WM_BEAUTIFY_FLAG" val="#wm#"/>
  <p:tag name="KSO_WM_UNIT_ISNUMDGMTITLE" val="0"/>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custom20202582_6*l_h_i*1_5_1"/>
  <p:tag name="KSO_WM_TEMPLATE_CATEGORY" val="custom"/>
  <p:tag name="KSO_WM_TEMPLATE_INDEX" val="20202582"/>
  <p:tag name="KSO_WM_UNIT_LAYERLEVEL" val="1_1_1"/>
  <p:tag name="KSO_WM_TAG_VERSION" val="1.0"/>
  <p:tag name="KSO_WM_BEAUTIFY_FLAG" val="#wm#"/>
</p:tagLst>
</file>

<file path=ppt/tags/tag30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 name="KSO_WM_UNIT_TYPE" val="i"/>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30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0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 name="KSO_WM_UNIT_TYPE" val="i"/>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31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1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1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 name="KSO_WM_UNIT_TYPE" val="i"/>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32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2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2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 name="KSO_WM_UNIT_TYPE" val="i"/>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32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3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 name="KSO_WM_UNIT_TYPE" val="i"/>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33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3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2*i*8"/>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277"/>
  <p:tag name="KSO_WM_SLIDE_HAS_MASK" val="0"/>
  <p:tag name="KSO_WM_SLIDE_ID" val="custom40490277_9"/>
  <p:tag name="KSO_WM_SLIDE_INDEX" val="5"/>
  <p:tag name="KSO_WM_SLIDE_ITEM_CNT" val="0"/>
  <p:tag name="KSO_WM_SLIDE_LAYOUT" val="a_b"/>
  <p:tag name="KSO_WM_SLIDE_LAYOUT_CNT" val="1_1"/>
  <p:tag name="KSO_WM_SLIDE_TYPE" val="endPage"/>
  <p:tag name="KSO_WM_TAG_VERSION" val="3.0"/>
  <p:tag name="KSO_WM_TEMPLATE_MASTER_TYPE" val="0"/>
  <p:tag name="KSO_WM_TEMPLATE_SLIDE_ID" val="slide_06be46c9219ad451"/>
  <p:tag name="KSO_WM_TEMPLATE_SUBCATEGORY" val="29"/>
</p:tagLst>
</file>

<file path=ppt/tags/tag343.xml><?xml version="1.0" encoding="utf-8"?>
<p:tagLst xmlns:a="http://schemas.openxmlformats.org/drawingml/2006/main" xmlns:r="http://schemas.openxmlformats.org/officeDocument/2006/relationships" xmlns:p="http://schemas.openxmlformats.org/presentationml/2006/main">
  <p:tag name="KSO_WM_UNIT_TYPE" val="b"/>
  <p:tag name="KSO_WM_BEAUTIFY_FLAG" val="#wm#"/>
  <p:tag name="KSO_WM_UNIT_INDEX" val="1"/>
  <p:tag name="KSO_WM_UNIT_TEXT_TYPE" val="1"/>
  <p:tag name="KSO_WM_FIGMA_FLAG" val="#fgm#"/>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344.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UNIT_INDEX" val="1"/>
  <p:tag name="KSO_WM_UNIT_TEXT_TYPE" val="1"/>
  <p:tag name="KSO_WM_LAYOUT_CHECK_HASH" val="70a81d6a7f94768b09b61f79ee978c90b81fe0aa"/>
  <p:tag name="KSO_WM_NEWLAYOUT_ID" val="8224"/>
  <p:tag name="KSO_WM_FIGMA_FLAG" val="#fgm#"/>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2*i*9"/>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2*i*10"/>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SUBCATEGORY" val="0"/>
  <p:tag name="KSO_WM_TEMPLATE_COLOR_TYPE" val="1"/>
  <p:tag name="KSO_WM_TEMPLATE_THUMBS_INDEX" val="1、2、3、4、5、6、7、8、9、10、11、12、13、15"/>
  <p:tag name="KSO_WM_TEMPLATE_MASTER_THUMB_INDEX" val="12"/>
  <p:tag name="KSO_WM_UNIT_SHOW_EDIT_AREA_INDICATION" val="0"/>
  <p:tag name="KSO_WM_TAG_VERSION" val="1.0"/>
  <p:tag name="KSO_WM_BEAUTIFY_FLAG" val="#wm#"/>
  <p:tag name="KSO_WM_TEMPLATE_CATEGORY" val="custom"/>
  <p:tag name="KSO_WM_TEMPLATE_INDEX" val="20202582"/>
  <p:tag name="KSO_WM_TEMPLATE_MASTER_TYPE" val="1"/>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4*i*8"/>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4*i*9"/>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4*i*1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5*i*8"/>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5*i*9"/>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5*i*10"/>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68_3*l_h_i*1_2_1"/>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7"/>
  <p:tag name="KSO_WM_UNIT_FILL_FORE_SCHEMECOLOR_INDEX_1_POS" val="0.21"/>
  <p:tag name="KSO_WM_UNIT_FILL_FORE_SCHEMECOLOR_INDEX_1_TRANS" val="0"/>
  <p:tag name="KSO_WM_UNIT_FILL_FORE_SCHEMECOLOR_INDEX_2_BRIGHTNESS" val="-0.25"/>
  <p:tag name="KSO_WM_UNIT_FILL_FORE_SCHEMECOLOR_INDEX_2" val="7"/>
  <p:tag name="KSO_WM_UNIT_FILL_FORE_SCHEMECOLOR_INDEX_2_POS" val="0.78"/>
  <p:tag name="KSO_WM_UNIT_FILL_FORE_SCHEMECOLOR_INDEX_2_TRANS" val="0"/>
  <p:tag name="KSO_WM_UNIT_FILL_FORE_SCHEMECOLOR_INDEX_3_BRIGHTNESS" val="-0.25"/>
  <p:tag name="KSO_WM_UNIT_FILL_FORE_SCHEMECOLOR_INDEX_3" val="7"/>
  <p:tag name="KSO_WM_UNIT_FILL_FORE_SCHEMECOLOR_INDEX_3_POS" val="1"/>
  <p:tag name="KSO_WM_UNIT_FILL_FORE_SCHEMECOLOR_INDEX_3_TRANS" val="0"/>
  <p:tag name="KSO_WM_UNIT_FILL_GRADIENT_TYPE" val="0"/>
  <p:tag name="KSO_WM_UNIT_FILL_GRADIENT_ANGLE" val="180"/>
  <p:tag name="KSO_WM_UNIT_FILL_GRADIENT_DIRECTION" val="4"/>
  <p:tag name="KSO_WM_UNIT_FILL_TYPE" val="3"/>
  <p:tag name="KSO_WM_UNIT_SHADOW_SCHEMECOLOR_INDEX_BRIGHTNESS" val="-0.5"/>
  <p:tag name="KSO_WM_UNIT_SHADOW_SCHEMECOLOR_INDEX" val="16"/>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768_3*l_h_i*1_2_2"/>
  <p:tag name="KSO_WM_TEMPLATE_CATEGORY" val="diagram"/>
  <p:tag name="KSO_WM_TEMPLATE_INDEX" val="2022876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68_3*l_h_i*1_2_3"/>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1"/>
  <p:tag name="KSO_WM_UNIT_FILL_FORE_SCHEMECOLOR_INDEX_2_TRANS" val="0"/>
  <p:tag name="KSO_WM_UNIT_FILL_GRADIENT_TYPE" val="0"/>
  <p:tag name="KSO_WM_UNIT_FILL_GRADIENT_ANGLE" val="180"/>
  <p:tag name="KSO_WM_UNIT_FILL_GRADIENT_DIRECTION" val="4"/>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68_3*l_h_i*1_3_1"/>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8"/>
  <p:tag name="KSO_WM_UNIT_FILL_FORE_SCHEMECOLOR_INDEX_1_POS" val="0.21"/>
  <p:tag name="KSO_WM_UNIT_FILL_FORE_SCHEMECOLOR_INDEX_1_TRANS" val="0"/>
  <p:tag name="KSO_WM_UNIT_FILL_FORE_SCHEMECOLOR_INDEX_2_BRIGHTNESS" val="-0.25"/>
  <p:tag name="KSO_WM_UNIT_FILL_FORE_SCHEMECOLOR_INDEX_2" val="8"/>
  <p:tag name="KSO_WM_UNIT_FILL_FORE_SCHEMECOLOR_INDEX_2_POS" val="0.78"/>
  <p:tag name="KSO_WM_UNIT_FILL_FORE_SCHEMECOLOR_INDEX_2_TRANS" val="0"/>
  <p:tag name="KSO_WM_UNIT_FILL_FORE_SCHEMECOLOR_INDEX_3_BRIGHTNESS" val="-0.25"/>
  <p:tag name="KSO_WM_UNIT_FILL_FORE_SCHEMECOLOR_INDEX_3" val="8"/>
  <p:tag name="KSO_WM_UNIT_FILL_FORE_SCHEMECOLOR_INDEX_3_POS" val="1"/>
  <p:tag name="KSO_WM_UNIT_FILL_FORE_SCHEMECOLOR_INDEX_3_TRANS" val="0"/>
  <p:tag name="KSO_WM_UNIT_FILL_GRADIENT_TYPE" val="0"/>
  <p:tag name="KSO_WM_UNIT_FILL_GRADIENT_ANGLE" val="180"/>
  <p:tag name="KSO_WM_UNIT_FILL_GRADIENT_DIRECTION" val="4"/>
  <p:tag name="KSO_WM_UNIT_FILL_TYPE" val="3"/>
  <p:tag name="KSO_WM_UNIT_SHADOW_SCHEMECOLOR_INDEX_BRIGHTNESS" val="-0.5"/>
  <p:tag name="KSO_WM_UNIT_SHADOW_SCHEMECOLOR_INDEX" val="16"/>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768_3*l_h_i*1_3_2"/>
  <p:tag name="KSO_WM_TEMPLATE_CATEGORY" val="diagram"/>
  <p:tag name="KSO_WM_TEMPLATE_INDEX" val="2022876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heme/theme1.xml><?xml version="1.0" encoding="utf-8"?>
<a:theme xmlns:a="http://schemas.openxmlformats.org/drawingml/2006/main" name="主题1">
  <a:themeElements>
    <a:clrScheme name="">
      <a:dk1>
        <a:srgbClr val="000000"/>
      </a:dk1>
      <a:lt1>
        <a:srgbClr val="FFFFFF"/>
      </a:lt1>
      <a:dk2>
        <a:srgbClr val="F2F2F2"/>
      </a:dk2>
      <a:lt2>
        <a:srgbClr val="FFFFFF"/>
      </a:lt2>
      <a:accent1>
        <a:srgbClr val="000000"/>
      </a:accent1>
      <a:accent2>
        <a:srgbClr val="20201E"/>
      </a:accent2>
      <a:accent3>
        <a:srgbClr val="40403C"/>
      </a:accent3>
      <a:accent4>
        <a:srgbClr val="615F59"/>
      </a:accent4>
      <a:accent5>
        <a:srgbClr val="817F77"/>
      </a:accent5>
      <a:accent6>
        <a:srgbClr val="A19F95"/>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2FB8C694-DFA5-44EC-84BC-87CEB2B549D3}" vid="{3351538D-EFF7-4E2F-8D64-06C2477015BD}"/>
    </a:ext>
  </a:extLst>
</a:theme>
</file>

<file path=docProps/app.xml><?xml version="1.0" encoding="utf-8"?>
<Properties xmlns="http://schemas.openxmlformats.org/officeDocument/2006/extended-properties" xmlns:vt="http://schemas.openxmlformats.org/officeDocument/2006/docPropsVTypes">
  <Template>主题1</Template>
  <TotalTime>1034</TotalTime>
  <Words>19593</Words>
  <Application>Microsoft Office PowerPoint</Application>
  <PresentationFormat>宽屏</PresentationFormat>
  <Paragraphs>648</Paragraphs>
  <Slides>193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193</vt:i4>
      </vt:variant>
    </vt:vector>
  </HeadingPairs>
  <TitlesOfParts>
    <vt:vector size="198" baseType="lpstr">
      <vt:lpstr>汉仪旗黑-85S</vt:lpstr>
      <vt:lpstr>微软雅黑</vt:lpstr>
      <vt:lpstr>Arial</vt:lpstr>
      <vt:lpstr>Cambria Math</vt:lpstr>
      <vt:lpstr>主题1</vt:lpstr>
      <vt:lpstr>模块四 汽车底盘构造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汽车构造</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天 夏</dc:creator>
  <cp:lastModifiedBy>天 夏</cp:lastModifiedBy>
  <cp:revision>18</cp:revision>
  <dcterms:created xsi:type="dcterms:W3CDTF">2025-10-03T07:04:15Z</dcterms:created>
  <dcterms:modified xsi:type="dcterms:W3CDTF">2025-10-08T14:03:17Z</dcterms:modified>
</cp:coreProperties>
</file>